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</p:sldMasterIdLst>
  <p:notesMasterIdLst>
    <p:notesMasterId r:id="rId27"/>
  </p:notesMasterIdLst>
  <p:sldIdLst>
    <p:sldId id="1079" r:id="rId4"/>
    <p:sldId id="1144" r:id="rId5"/>
    <p:sldId id="1080" r:id="rId6"/>
    <p:sldId id="1143" r:id="rId7"/>
    <p:sldId id="262" r:id="rId8"/>
    <p:sldId id="973" r:id="rId9"/>
    <p:sldId id="899" r:id="rId10"/>
    <p:sldId id="970" r:id="rId11"/>
    <p:sldId id="1062" r:id="rId12"/>
    <p:sldId id="1063" r:id="rId13"/>
    <p:sldId id="1065" r:id="rId14"/>
    <p:sldId id="1059" r:id="rId15"/>
    <p:sldId id="1058" r:id="rId16"/>
    <p:sldId id="1077" r:id="rId17"/>
    <p:sldId id="1011" r:id="rId18"/>
    <p:sldId id="1066" r:id="rId19"/>
    <p:sldId id="310" r:id="rId20"/>
    <p:sldId id="950" r:id="rId21"/>
    <p:sldId id="1067" r:id="rId22"/>
    <p:sldId id="1075" r:id="rId23"/>
    <p:sldId id="1072" r:id="rId24"/>
    <p:sldId id="1009" r:id="rId25"/>
    <p:sldId id="10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F3D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22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5EE7-F5A3-4872-9E2F-31F32516446A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B3D6D-5C40-43B5-9DDD-01F75598AD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31.png"/><Relationship Id="rId18" Type="http://schemas.openxmlformats.org/officeDocument/2006/relationships/image" Target="../media/image18.png"/><Relationship Id="rId3" Type="http://schemas.openxmlformats.org/officeDocument/2006/relationships/image" Target="../media/image25.png"/><Relationship Id="rId21" Type="http://schemas.openxmlformats.org/officeDocument/2006/relationships/image" Target="../media/image35.png"/><Relationship Id="rId7" Type="http://schemas.openxmlformats.org/officeDocument/2006/relationships/image" Target="../media/image28.jpeg"/><Relationship Id="rId12" Type="http://schemas.openxmlformats.org/officeDocument/2006/relationships/image" Target="../media/image30.png"/><Relationship Id="rId17" Type="http://schemas.openxmlformats.org/officeDocument/2006/relationships/image" Target="../media/image17.png"/><Relationship Id="rId2" Type="http://schemas.openxmlformats.org/officeDocument/2006/relationships/image" Target="../media/image24.png"/><Relationship Id="rId16" Type="http://schemas.openxmlformats.org/officeDocument/2006/relationships/image" Target="../media/image16.png"/><Relationship Id="rId20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33.jpeg"/><Relationship Id="rId4" Type="http://schemas.openxmlformats.org/officeDocument/2006/relationships/image" Target="../media/image26.png"/><Relationship Id="rId9" Type="http://schemas.openxmlformats.org/officeDocument/2006/relationships/image" Target="../media/image29.jpeg"/><Relationship Id="rId14" Type="http://schemas.openxmlformats.org/officeDocument/2006/relationships/image" Target="../media/image32.png"/><Relationship Id="rId22" Type="http://schemas.openxmlformats.org/officeDocument/2006/relationships/image" Target="../media/image36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236892"/>
            <a:ext cx="12188825" cy="621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1588" y="6172884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7F8AF-C9AC-4931-A790-F408DEB9F2D4}"/>
              </a:ext>
            </a:extLst>
          </p:cNvPr>
          <p:cNvSpPr txBox="1"/>
          <p:nvPr userDrawn="1"/>
        </p:nvSpPr>
        <p:spPr>
          <a:xfrm>
            <a:off x="-1588" y="50003"/>
            <a:ext cx="12187237" cy="20017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D93F44-3EC9-45F5-A3C7-873828CE4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11" y="-53583"/>
            <a:ext cx="4034277" cy="22089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3584980-421F-4814-8266-5858068D2B10}"/>
              </a:ext>
            </a:extLst>
          </p:cNvPr>
          <p:cNvSpPr/>
          <p:nvPr userDrawn="1"/>
        </p:nvSpPr>
        <p:spPr>
          <a:xfrm>
            <a:off x="6351" y="-8603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A07EEB-F5AA-4D86-B533-4D1867F3FD9D}"/>
              </a:ext>
            </a:extLst>
          </p:cNvPr>
          <p:cNvSpPr txBox="1"/>
          <p:nvPr userDrawn="1"/>
        </p:nvSpPr>
        <p:spPr>
          <a:xfrm>
            <a:off x="6422936" y="140702"/>
            <a:ext cx="4457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next generation 3D Structural Geological and Geophysical Modelling Platform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8D6CF-ECAD-40B6-B20A-ABFCE0725536}"/>
              </a:ext>
            </a:extLst>
          </p:cNvPr>
          <p:cNvSpPr/>
          <p:nvPr userDrawn="1"/>
        </p:nvSpPr>
        <p:spPr>
          <a:xfrm>
            <a:off x="6351" y="20531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065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84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DE0409-9894-4621-B676-2A83A28C1C43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166DE-F734-40C1-97DE-2CD9E38BADE0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A3BBF-7189-407E-9598-A7FF4EC41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86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DC64-7C7E-4D2E-9C1A-CC7C5B00D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2099D-C9D2-400C-BA74-F79D69312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ABFF-DC78-4796-BEFD-6550AAE5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A5787-CC2A-4CAA-BCC4-579CE2B5B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04B9F-FAFF-4E36-A02E-BBB55CB4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016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358C-236C-40B5-8186-CF987B94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ACCA-94AE-4ECA-88B4-3DB4E7A71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E713-E5C8-44B4-8A50-A50BD4B3D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465BC-85A0-4900-B7A2-427E8AD3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1B789-4DD1-47DE-9EA9-D1A3F42D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476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5A23-BCFF-4FE7-8400-49F05D91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F22A-5B1C-48C1-A001-7A8A08F1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91656-5D0C-420D-90F7-6F846DC7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8607A-F672-42A7-A192-536FB8EC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CA2E0-8711-4B44-AE7C-B4B2B1FF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705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58A3-DF88-4ACD-8FE0-97B0AC0D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5376-3D73-4B55-BEDC-0F6148E10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5B8D9-058C-4505-B1AC-D8E0792BC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BB212-8AB1-4853-8F57-CCBF9233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52A95-E2AF-4CB9-B88E-0B129A0E1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48277-05A1-477F-ABF4-7CCBA7E0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2886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7443-7E84-42F3-B599-573AB605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123F2-B71E-41E3-A1E8-37BC51C1E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80046-9B2B-4A0C-8EAD-329D5DD07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095C3-2CF4-452A-92C4-3F9C971F0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F0A2A-E8DB-4027-AD0C-85C3BE444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6FC8FB-FDC3-4037-98AE-A41553FB7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7EBA1-6ECC-4F83-B3A4-F4311F94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7EE5D-B263-4E84-9046-F3211C0E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109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0C3D-381D-42F3-B4E3-E01748A9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0EDE5-A5C3-46CC-BF6D-F9F3F165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ADDCB-24BA-4B69-87E9-75217B85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36BA2-76BA-491C-92E1-B7C4A448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20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6296F8-C2A1-46FF-8E38-3915EA0B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8C4E2-2F75-47DF-81FB-657704E6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C5D26-5DDF-485F-B495-5FDA5F52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5659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84E2-B2BD-4C01-ACF3-0EC772AC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C172F-F4A7-4055-A823-578BDAEF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AA182-78CA-421A-B9E7-F1290A035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A0CFE-C4A0-4802-B916-8895D646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95DCF-966F-4664-AE23-DB58C674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92A98-41EB-4E7D-93B0-42A83CDD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533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4174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0BC6-4245-4ED1-9861-7D8D7D2C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92C61-1FDF-4D99-9D73-043F4F6A6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F1959-68A9-4FAD-AAAB-04D3C16D9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91B14-930E-480E-B59E-46B74B70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A19F-4FAF-409C-BF1F-04E59075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189AC-122F-483C-9C9C-2A44EAB7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51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E057-D1EE-408D-AEB7-244A95DD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DA768-54BB-4EB2-8379-556453733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A593C-6138-4816-B51C-1E3DA96BB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74C06-CB46-4900-A67A-C602A132F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B2201-B50F-48FF-A5C1-0B6ACC0F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255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774698-38C8-46F9-A2A0-B740F8C22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F21F9-4ACE-4762-8875-0BE883404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1502A-C8E0-440A-822D-B27BB05E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5321-8B66-42A4-B2B9-881AE611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0A4DC-B442-463D-AFFA-358F15A6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5345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313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236892"/>
            <a:ext cx="12188825" cy="621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1588" y="6172884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7F8AF-C9AC-4931-A790-F408DEB9F2D4}"/>
              </a:ext>
            </a:extLst>
          </p:cNvPr>
          <p:cNvSpPr txBox="1"/>
          <p:nvPr userDrawn="1"/>
        </p:nvSpPr>
        <p:spPr>
          <a:xfrm>
            <a:off x="-1588" y="50003"/>
            <a:ext cx="12187237" cy="20017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D93F44-3EC9-45F5-A3C7-873828CE4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11" y="-53583"/>
            <a:ext cx="4034277" cy="22089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3584980-421F-4814-8266-5858068D2B10}"/>
              </a:ext>
            </a:extLst>
          </p:cNvPr>
          <p:cNvSpPr/>
          <p:nvPr userDrawn="1"/>
        </p:nvSpPr>
        <p:spPr>
          <a:xfrm>
            <a:off x="6351" y="-8603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A07EEB-F5AA-4D86-B533-4D1867F3FD9D}"/>
              </a:ext>
            </a:extLst>
          </p:cNvPr>
          <p:cNvSpPr txBox="1"/>
          <p:nvPr userDrawn="1"/>
        </p:nvSpPr>
        <p:spPr>
          <a:xfrm>
            <a:off x="6422936" y="140702"/>
            <a:ext cx="4457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next generation 3D Structural Geological and Geophysical Modelling Platform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38D6CF-ECAD-40B6-B20A-ABFCE0725536}"/>
              </a:ext>
            </a:extLst>
          </p:cNvPr>
          <p:cNvSpPr/>
          <p:nvPr userDrawn="1"/>
        </p:nvSpPr>
        <p:spPr>
          <a:xfrm>
            <a:off x="6351" y="205317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2360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1426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10FD459-5E77-4238-8B49-0D8806C0C8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36" y="3381327"/>
            <a:ext cx="1312620" cy="3837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D6F4B15-FF5F-47FA-BDD0-ABDD3D4411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17" y="3193965"/>
            <a:ext cx="818155" cy="89285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1CA94DE-6B98-480E-9241-4F3DBBD685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33" y="4375829"/>
            <a:ext cx="1527900" cy="31484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03C0178-25F2-4166-8B84-179C3CF415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70" y="4232133"/>
            <a:ext cx="1244862" cy="45395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32538C5-3139-44AA-9A3D-403DD9A2229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595" y="1975530"/>
            <a:ext cx="880918" cy="33739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7ECE2CA-F252-4947-9BF3-5531458CB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43" y="2400884"/>
            <a:ext cx="2076526" cy="59334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861F177A-C751-4272-906D-C91BE1597B2F}"/>
              </a:ext>
            </a:extLst>
          </p:cNvPr>
          <p:cNvSpPr txBox="1"/>
          <p:nvPr userDrawn="1"/>
        </p:nvSpPr>
        <p:spPr>
          <a:xfrm>
            <a:off x="1237476" y="5981384"/>
            <a:ext cx="5903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Partner Organisations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77097-AF23-4E1E-A011-B78CEE8A7FDC}"/>
              </a:ext>
            </a:extLst>
          </p:cNvPr>
          <p:cNvSpPr/>
          <p:nvPr userDrawn="1"/>
        </p:nvSpPr>
        <p:spPr>
          <a:xfrm>
            <a:off x="1164566" y="1647645"/>
            <a:ext cx="10047917" cy="190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3CA57A-4581-41EE-A6F2-3A0E1D4EAFDC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472004" cy="6643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E93834-1A8A-4891-AD99-A56F681484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84" y="2312628"/>
            <a:ext cx="965751" cy="668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E98ED9-A8DD-4E19-9A80-2611C392059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19" y="1871636"/>
            <a:ext cx="2076526" cy="5933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C492E-6F5A-451F-B697-44851F0513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26" y="2596868"/>
            <a:ext cx="1916448" cy="614618"/>
          </a:xfrm>
          <a:prstGeom prst="rect">
            <a:avLst/>
          </a:prstGeom>
        </p:spPr>
      </p:pic>
      <p:pic>
        <p:nvPicPr>
          <p:cNvPr id="28" name="Picture 2" descr="Image result for micromine">
            <a:extLst>
              <a:ext uri="{FF2B5EF4-FFF2-40B4-BE49-F238E27FC236}">
                <a16:creationId xmlns:a16="http://schemas.microsoft.com/office/drawing/2014/main" id="{7597913D-4220-4CFA-9FF9-BA87DBD070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381" y="2592555"/>
            <a:ext cx="1349884" cy="61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ACC7DF-881E-4A47-B852-15DD1EDB1520}"/>
              </a:ext>
            </a:extLst>
          </p:cNvPr>
          <p:cNvSpPr/>
          <p:nvPr userDrawn="1"/>
        </p:nvSpPr>
        <p:spPr>
          <a:xfrm>
            <a:off x="5522263" y="1848165"/>
            <a:ext cx="1324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ARC LP170100985</a:t>
            </a:r>
            <a:endParaRPr lang="en-AU" sz="1200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6A5AB29-9545-49C9-A63E-F9320FF349D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5" y="1522247"/>
            <a:ext cx="2125014" cy="42000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F1DDC5A-34B7-404C-B567-FF5759C27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24908" r="7177" b="15893"/>
          <a:stretch/>
        </p:blipFill>
        <p:spPr>
          <a:xfrm>
            <a:off x="2607349" y="2220087"/>
            <a:ext cx="1293086" cy="38790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EBA0BFDC-49DB-4571-B521-DB37E5EEB9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5" y="3010968"/>
            <a:ext cx="1249953" cy="43050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2DC3D24-7C44-49C6-83A8-502C9F85B0D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03" y="1452677"/>
            <a:ext cx="1249953" cy="41069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D73B961-38BB-47A3-B5E9-7603517531B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42" y="2137309"/>
            <a:ext cx="1244862" cy="49179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DB009E8-308B-4D94-BCE4-042F06C5BD5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5" y="4782358"/>
            <a:ext cx="1500768" cy="51216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6BE7876-4F32-41CA-9640-6A1385ED10D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47" y="2956091"/>
            <a:ext cx="1888359" cy="46678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D580349-E935-4C2C-8797-1BC099D91FF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35" y="3728239"/>
            <a:ext cx="1173437" cy="8123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1EB8E57-E86B-43E4-812E-FE09F7AE786E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1" y="3718044"/>
            <a:ext cx="922689" cy="922689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23C6856-2D4F-460F-9143-CDE79375052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21" y="4845854"/>
            <a:ext cx="1081978" cy="33739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60AFF24-33F4-49ED-964A-EC5F2B1ABDB5}"/>
              </a:ext>
            </a:extLst>
          </p:cNvPr>
          <p:cNvSpPr/>
          <p:nvPr userDrawn="1"/>
        </p:nvSpPr>
        <p:spPr>
          <a:xfrm>
            <a:off x="219887" y="697352"/>
            <a:ext cx="4067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Research </a:t>
            </a:r>
            <a:r>
              <a:rPr lang="en-US" sz="3200" dirty="0" err="1"/>
              <a:t>Organisations</a:t>
            </a:r>
            <a:endParaRPr lang="en-AU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2EA1E7-3EE8-41C6-B02B-A8FDBF1AC6CB}"/>
              </a:ext>
            </a:extLst>
          </p:cNvPr>
          <p:cNvSpPr/>
          <p:nvPr userDrawn="1"/>
        </p:nvSpPr>
        <p:spPr>
          <a:xfrm>
            <a:off x="5259679" y="731713"/>
            <a:ext cx="6606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Funding </a:t>
            </a:r>
            <a:r>
              <a:rPr lang="en-US" sz="3200" dirty="0" err="1"/>
              <a:t>Organisations</a:t>
            </a:r>
            <a:r>
              <a:rPr lang="en-US" sz="3200" dirty="0"/>
              <a:t> (cash &amp; in-kind)</a:t>
            </a:r>
            <a:endParaRPr lang="en-AU" sz="32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362EE50-A6AB-4425-AD76-BD8F9DDD75CD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33" y="1317979"/>
            <a:ext cx="2249368" cy="61205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C2552C0-5CD4-458D-8DAB-F4D0161536F3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32" y="1283128"/>
            <a:ext cx="1589925" cy="5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429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7B06F8E-3FBF-4485-8C84-D9EB2EAABE15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499872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Explanation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20076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Further points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71E112-F9EF-4094-81F3-E10D302F7D8D}"/>
              </a:ext>
            </a:extLst>
          </p:cNvPr>
          <p:cNvSpPr txBox="1"/>
          <p:nvPr userDrawn="1"/>
        </p:nvSpPr>
        <p:spPr>
          <a:xfrm>
            <a:off x="6213764" y="755859"/>
            <a:ext cx="4998720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</a:rPr>
              <a:t>Image or graphic</a:t>
            </a:r>
          </a:p>
          <a:p>
            <a:endParaRPr lang="en-AU" sz="4400" dirty="0">
              <a:solidFill>
                <a:schemeClr val="bg1"/>
              </a:solidFill>
            </a:endParaRPr>
          </a:p>
          <a:p>
            <a:endParaRPr lang="en-AU" sz="4400" dirty="0">
              <a:solidFill>
                <a:schemeClr val="bg1"/>
              </a:solidFill>
            </a:endParaRPr>
          </a:p>
          <a:p>
            <a:endParaRPr lang="en-AU" sz="4400" dirty="0">
              <a:solidFill>
                <a:schemeClr val="bg1"/>
              </a:solidFill>
            </a:endParaRPr>
          </a:p>
          <a:p>
            <a:endParaRPr lang="en-AU" sz="44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2D84B6-BCBC-43C8-B3AE-23911BBA3B36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5DEF05-57B8-4E6D-B674-5A1DCAE0A6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65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3686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051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10FD459-5E77-4238-8B49-0D8806C0C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36" y="3381327"/>
            <a:ext cx="1312620" cy="3837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D6F4B15-FF5F-47FA-BDD0-ABDD3D4411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17" y="3193965"/>
            <a:ext cx="818155" cy="89285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1CA94DE-6B98-480E-9241-4F3DBBD685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33" y="4375829"/>
            <a:ext cx="1527900" cy="31484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03C0178-25F2-4166-8B84-179C3CF4158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70" y="4232133"/>
            <a:ext cx="1244862" cy="45395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32538C5-3139-44AA-9A3D-403DD9A222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595" y="1975530"/>
            <a:ext cx="880918" cy="33739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7ECE2CA-F252-4947-9BF3-5531458CB4D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43" y="2400884"/>
            <a:ext cx="2076526" cy="59334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861F177A-C751-4272-906D-C91BE1597B2F}"/>
              </a:ext>
            </a:extLst>
          </p:cNvPr>
          <p:cNvSpPr txBox="1"/>
          <p:nvPr userDrawn="1"/>
        </p:nvSpPr>
        <p:spPr>
          <a:xfrm>
            <a:off x="1237476" y="5981384"/>
            <a:ext cx="5903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Partner Organisations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77097-AF23-4E1E-A011-B78CEE8A7FDC}"/>
              </a:ext>
            </a:extLst>
          </p:cNvPr>
          <p:cNvSpPr/>
          <p:nvPr userDrawn="1"/>
        </p:nvSpPr>
        <p:spPr>
          <a:xfrm>
            <a:off x="1164566" y="1647645"/>
            <a:ext cx="10047917" cy="190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3CA57A-4581-41EE-A6F2-3A0E1D4EAFDC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472004" cy="6643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E93834-1A8A-4891-AD99-A56F6814844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84" y="2312628"/>
            <a:ext cx="965751" cy="668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E98ED9-A8DD-4E19-9A80-2611C392059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19" y="1871636"/>
            <a:ext cx="2076526" cy="5933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C492E-6F5A-451F-B697-44851F05138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26" y="2596868"/>
            <a:ext cx="1916448" cy="614618"/>
          </a:xfrm>
          <a:prstGeom prst="rect">
            <a:avLst/>
          </a:prstGeom>
        </p:spPr>
      </p:pic>
      <p:pic>
        <p:nvPicPr>
          <p:cNvPr id="28" name="Picture 2" descr="Image result for micromine">
            <a:extLst>
              <a:ext uri="{FF2B5EF4-FFF2-40B4-BE49-F238E27FC236}">
                <a16:creationId xmlns:a16="http://schemas.microsoft.com/office/drawing/2014/main" id="{7597913D-4220-4CFA-9FF9-BA87DBD070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381" y="2592555"/>
            <a:ext cx="1349884" cy="61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ACC7DF-881E-4A47-B852-15DD1EDB1520}"/>
              </a:ext>
            </a:extLst>
          </p:cNvPr>
          <p:cNvSpPr/>
          <p:nvPr userDrawn="1"/>
        </p:nvSpPr>
        <p:spPr>
          <a:xfrm>
            <a:off x="5522263" y="1848165"/>
            <a:ext cx="1324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ARC LP170100985</a:t>
            </a:r>
            <a:endParaRPr lang="en-AU" sz="1200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6A5AB29-9545-49C9-A63E-F9320FF349D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5" y="1522247"/>
            <a:ext cx="2125014" cy="42000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F1DDC5A-34B7-404C-B567-FF5759C27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24908" r="7177" b="15893"/>
          <a:stretch/>
        </p:blipFill>
        <p:spPr>
          <a:xfrm>
            <a:off x="2607349" y="2220087"/>
            <a:ext cx="1293086" cy="38790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EBA0BFDC-49DB-4571-B521-DB37E5EEB9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5" y="3010968"/>
            <a:ext cx="1249953" cy="43050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2DC3D24-7C44-49C6-83A8-502C9F85B0D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03" y="1452677"/>
            <a:ext cx="1249953" cy="41069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D73B961-38BB-47A3-B5E9-7603517531B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42" y="2137309"/>
            <a:ext cx="1244862" cy="49179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DB009E8-308B-4D94-BCE4-042F06C5BD5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5" y="4782358"/>
            <a:ext cx="1500768" cy="51216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6BE7876-4F32-41CA-9640-6A1385ED10D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47" y="2956091"/>
            <a:ext cx="1888359" cy="46678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D580349-E935-4C2C-8797-1BC099D91F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35" y="3728239"/>
            <a:ext cx="1173437" cy="8123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1EB8E57-E86B-43E4-812E-FE09F7AE786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1" y="3718044"/>
            <a:ext cx="922689" cy="922689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23C6856-2D4F-460F-9143-CDE79375052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21" y="4845854"/>
            <a:ext cx="1081978" cy="33739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60AFF24-33F4-49ED-964A-EC5F2B1ABDB5}"/>
              </a:ext>
            </a:extLst>
          </p:cNvPr>
          <p:cNvSpPr/>
          <p:nvPr userDrawn="1"/>
        </p:nvSpPr>
        <p:spPr>
          <a:xfrm>
            <a:off x="219887" y="697352"/>
            <a:ext cx="4067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Research </a:t>
            </a:r>
            <a:r>
              <a:rPr lang="en-US" sz="3200" dirty="0" err="1"/>
              <a:t>Organisations</a:t>
            </a:r>
            <a:endParaRPr lang="en-AU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2EA1E7-3EE8-41C6-B02B-A8FDBF1AC6CB}"/>
              </a:ext>
            </a:extLst>
          </p:cNvPr>
          <p:cNvSpPr/>
          <p:nvPr userDrawn="1"/>
        </p:nvSpPr>
        <p:spPr>
          <a:xfrm>
            <a:off x="5259679" y="731713"/>
            <a:ext cx="6606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Funding </a:t>
            </a:r>
            <a:r>
              <a:rPr lang="en-US" sz="3200" dirty="0" err="1"/>
              <a:t>Organisations</a:t>
            </a:r>
            <a:r>
              <a:rPr lang="en-US" sz="3200" dirty="0"/>
              <a:t> (cash &amp; in-kind)</a:t>
            </a:r>
            <a:endParaRPr lang="en-AU" sz="3200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362EE50-A6AB-4425-AD76-BD8F9DDD75C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33" y="1317979"/>
            <a:ext cx="2249368" cy="61205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C2552C0-5CD4-458D-8DAB-F4D0161536F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32" y="1283128"/>
            <a:ext cx="1589925" cy="5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622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9319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35C1C5-6CEE-468E-B655-3D1BC5735E2B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73C81-F28F-43C8-9AD0-552082315C51}"/>
              </a:ext>
            </a:extLst>
          </p:cNvPr>
          <p:cNvSpPr txBox="1"/>
          <p:nvPr userDrawn="1"/>
        </p:nvSpPr>
        <p:spPr>
          <a:xfrm>
            <a:off x="1905583" y="802266"/>
            <a:ext cx="9306900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Large graphic emphasis</a:t>
            </a: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C00E9-82A0-4EF6-84C4-60B1DD291839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F26127-6C38-4940-9770-0D75E7109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2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3167CB-D1F9-44D8-81D5-9CC2FD1BE036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D52975-1585-423A-A92E-102283E13558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11FF90-08C9-412C-9359-35C28847EB7E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37344C-E97A-44FF-AD16-1CA0D7395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7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791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DE0409-9894-4621-B676-2A83A28C1C43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166DE-F734-40C1-97DE-2CD9E38BADE0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A3BBF-7189-407E-9598-A7FF4EC41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01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12192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r>
              <a:rPr lang="en-AU" dirty="0"/>
              <a:t>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1412876"/>
            <a:ext cx="10752667" cy="503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3" y="3284985"/>
            <a:ext cx="10753195" cy="93610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AU" sz="1800" dirty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4417" y="5300664"/>
            <a:ext cx="10752667" cy="864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 baseline="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/>
              <a:t>Feature text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623789" y="476326"/>
            <a:ext cx="8064500" cy="5764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/>
              <a:t>Cover title (optional)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24417" y="1989138"/>
            <a:ext cx="10752667" cy="359742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AU" b="1" dirty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2" y="2348880"/>
            <a:ext cx="10752667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17" y="4292600"/>
            <a:ext cx="10752667" cy="3605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1" baseline="0"/>
            </a:lvl1pPr>
          </a:lstStyle>
          <a:p>
            <a:pPr lvl="0"/>
            <a:r>
              <a:rPr lang="en-US" dirty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23392" y="4653136"/>
            <a:ext cx="10752667" cy="504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AU" dirty="0"/>
              <a:t>Small body text</a:t>
            </a:r>
          </a:p>
        </p:txBody>
      </p:sp>
    </p:spTree>
    <p:extLst>
      <p:ext uri="{BB962C8B-B14F-4D97-AF65-F5344CB8AC3E}">
        <p14:creationId xmlns:p14="http://schemas.microsoft.com/office/powerpoint/2010/main" val="18709977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0999-92A1-4AC6-8D61-96C25F159B85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91821-C7C1-4721-A542-1457EC360C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90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7B06F8E-3FBF-4485-8C84-D9EB2EAABE15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499872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Explanation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20076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Further points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71E112-F9EF-4094-81F3-E10D302F7D8D}"/>
              </a:ext>
            </a:extLst>
          </p:cNvPr>
          <p:cNvSpPr txBox="1"/>
          <p:nvPr userDrawn="1"/>
        </p:nvSpPr>
        <p:spPr>
          <a:xfrm>
            <a:off x="6213764" y="755859"/>
            <a:ext cx="4998720" cy="34778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</a:rPr>
              <a:t>Image or graphic</a:t>
            </a:r>
          </a:p>
          <a:p>
            <a:endParaRPr lang="en-AU" sz="4400" dirty="0">
              <a:solidFill>
                <a:schemeClr val="bg1"/>
              </a:solidFill>
            </a:endParaRPr>
          </a:p>
          <a:p>
            <a:endParaRPr lang="en-AU" sz="4400" dirty="0">
              <a:solidFill>
                <a:schemeClr val="bg1"/>
              </a:solidFill>
            </a:endParaRPr>
          </a:p>
          <a:p>
            <a:endParaRPr lang="en-AU" sz="4400" dirty="0">
              <a:solidFill>
                <a:schemeClr val="bg1"/>
              </a:solidFill>
            </a:endParaRPr>
          </a:p>
          <a:p>
            <a:endParaRPr lang="en-AU" sz="44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2D84B6-BCBC-43C8-B3AE-23911BBA3B36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5DEF05-57B8-4E6D-B674-5A1DCAE0A6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7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32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25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985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35C1C5-6CEE-468E-B655-3D1BC5735E2B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975-1585-423A-A92E-102283E13558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73C81-F28F-43C8-9AD0-552082315C51}"/>
              </a:ext>
            </a:extLst>
          </p:cNvPr>
          <p:cNvSpPr txBox="1"/>
          <p:nvPr userDrawn="1"/>
        </p:nvSpPr>
        <p:spPr>
          <a:xfrm>
            <a:off x="1905583" y="802266"/>
            <a:ext cx="9306900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Large graphic emphasis</a:t>
            </a: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  <a:p>
            <a:endParaRPr lang="en-AU" sz="3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C00E9-82A0-4EF6-84C4-60B1DD291839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F26127-6C38-4940-9770-0D75E7109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3167CB-D1F9-44D8-81D5-9CC2FD1BE036}"/>
              </a:ext>
            </a:extLst>
          </p:cNvPr>
          <p:cNvSpPr/>
          <p:nvPr userDrawn="1"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D52975-1585-423A-A92E-102283E13558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11FF90-08C9-412C-9359-35C28847EB7E}"/>
              </a:ext>
            </a:extLst>
          </p:cNvPr>
          <p:cNvSpPr/>
          <p:nvPr userDrawn="1"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37344C-E97A-44FF-AD16-1CA0D7395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9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FFFFFF"/>
                </a:solidFill>
              </a:defRPr>
            </a:lvl1pPr>
          </a:lstStyle>
          <a:p>
            <a:fld id="{E5D52975-1585-423A-A92E-102283E13558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0E32AF-E5AB-40D1-9654-81A77EC0DE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78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4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AD8DBF-DE62-4B3D-802F-75DC9BFC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B455-2DEC-4AAE-95FA-ED207DF28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051DC-1149-42E8-BA27-F913A61B4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57DB0-716C-44A8-9BED-7FA1219A59D6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80F02-DDE8-4B1F-A43A-0A32586E6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DB2A4-E868-4BC0-B666-78E2B3A9C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970BB-14CD-4CC1-BCAC-B39D073C45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6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869094"/>
            <a:ext cx="12192000" cy="988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-2" y="5763557"/>
            <a:ext cx="12192001" cy="140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5E916D-9106-4280-80FC-2308E824980B}" type="datetimeFigureOut">
              <a:rPr lang="en-AU" smtClean="0"/>
              <a:t>25/05/2023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FFFFFF"/>
                </a:solidFill>
              </a:defRPr>
            </a:lvl1pPr>
          </a:lstStyle>
          <a:p>
            <a:fld id="{E5D52975-1585-423A-A92E-102283E13558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0E32AF-E5AB-40D1-9654-81A77EC0DE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307" y="5686700"/>
            <a:ext cx="2472271" cy="13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6.emf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8.svg"/><Relationship Id="rId21" Type="http://schemas.openxmlformats.org/officeDocument/2006/relationships/image" Target="../media/image54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4.emf"/><Relationship Id="rId24" Type="http://schemas.openxmlformats.org/officeDocument/2006/relationships/image" Target="../media/image57.jpeg"/><Relationship Id="rId5" Type="http://schemas.openxmlformats.org/officeDocument/2006/relationships/image" Target="../media/image39.emf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jpeg"/><Relationship Id="rId4" Type="http://schemas.openxmlformats.org/officeDocument/2006/relationships/image" Target="../media/image8.jpg"/><Relationship Id="rId9" Type="http://schemas.openxmlformats.org/officeDocument/2006/relationships/image" Target="../media/image42.png"/><Relationship Id="rId14" Type="http://schemas.openxmlformats.org/officeDocument/2006/relationships/image" Target="../media/image47.emf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svg"/><Relationship Id="rId18" Type="http://schemas.openxmlformats.org/officeDocument/2006/relationships/image" Target="../media/image40.png"/><Relationship Id="rId26" Type="http://schemas.openxmlformats.org/officeDocument/2006/relationships/image" Target="../media/image47.emf"/><Relationship Id="rId39" Type="http://schemas.openxmlformats.org/officeDocument/2006/relationships/image" Target="../media/image62.png"/><Relationship Id="rId21" Type="http://schemas.openxmlformats.org/officeDocument/2006/relationships/image" Target="../media/image42.png"/><Relationship Id="rId34" Type="http://schemas.openxmlformats.org/officeDocument/2006/relationships/image" Target="../media/image57.jpeg"/><Relationship Id="rId7" Type="http://schemas.openxmlformats.org/officeDocument/2006/relationships/image" Target="../media/image67.svg"/><Relationship Id="rId2" Type="http://schemas.openxmlformats.org/officeDocument/2006/relationships/image" Target="../media/image37.png"/><Relationship Id="rId16" Type="http://schemas.openxmlformats.org/officeDocument/2006/relationships/image" Target="../media/image8.jpg"/><Relationship Id="rId20" Type="http://schemas.openxmlformats.org/officeDocument/2006/relationships/image" Target="../media/image16.png"/><Relationship Id="rId29" Type="http://schemas.openxmlformats.org/officeDocument/2006/relationships/image" Target="../media/image50.png"/><Relationship Id="rId41" Type="http://schemas.openxmlformats.org/officeDocument/2006/relationships/hyperlink" Target="https://github.com/Loop3D/LoopStructura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60.png"/><Relationship Id="rId40" Type="http://schemas.openxmlformats.org/officeDocument/2006/relationships/image" Target="../media/image63.jpeg"/><Relationship Id="rId5" Type="http://schemas.openxmlformats.org/officeDocument/2006/relationships/image" Target="../media/image65.svg"/><Relationship Id="rId15" Type="http://schemas.openxmlformats.org/officeDocument/2006/relationships/image" Target="../media/image73.svg"/><Relationship Id="rId23" Type="http://schemas.openxmlformats.org/officeDocument/2006/relationships/image" Target="../media/image44.emf"/><Relationship Id="rId28" Type="http://schemas.openxmlformats.org/officeDocument/2006/relationships/image" Target="../media/image49.png"/><Relationship Id="rId36" Type="http://schemas.openxmlformats.org/officeDocument/2006/relationships/image" Target="../media/image59.png"/><Relationship Id="rId10" Type="http://schemas.openxmlformats.org/officeDocument/2006/relationships/image" Target="../media/image70.png"/><Relationship Id="rId19" Type="http://schemas.openxmlformats.org/officeDocument/2006/relationships/image" Target="../media/image41.png"/><Relationship Id="rId31" Type="http://schemas.openxmlformats.org/officeDocument/2006/relationships/image" Target="../media/image52.jpe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2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8.png"/><Relationship Id="rId8" Type="http://schemas.openxmlformats.org/officeDocument/2006/relationships/image" Target="../media/image68.png"/><Relationship Id="rId3" Type="http://schemas.openxmlformats.org/officeDocument/2006/relationships/image" Target="../media/image38.svg"/><Relationship Id="rId12" Type="http://schemas.openxmlformats.org/officeDocument/2006/relationships/image" Target="../media/image54.png"/><Relationship Id="rId17" Type="http://schemas.openxmlformats.org/officeDocument/2006/relationships/image" Target="../media/image39.emf"/><Relationship Id="rId25" Type="http://schemas.openxmlformats.org/officeDocument/2006/relationships/image" Target="../media/image46.emf"/><Relationship Id="rId33" Type="http://schemas.openxmlformats.org/officeDocument/2006/relationships/image" Target="../media/image56.png"/><Relationship Id="rId38" Type="http://schemas.openxmlformats.org/officeDocument/2006/relationships/image" Target="../media/image6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9.png"/><Relationship Id="rId18" Type="http://schemas.openxmlformats.org/officeDocument/2006/relationships/image" Target="../media/image56.png"/><Relationship Id="rId26" Type="http://schemas.openxmlformats.org/officeDocument/2006/relationships/image" Target="../media/image48.png"/><Relationship Id="rId3" Type="http://schemas.openxmlformats.org/officeDocument/2006/relationships/image" Target="../media/image39.emf"/><Relationship Id="rId21" Type="http://schemas.openxmlformats.org/officeDocument/2006/relationships/image" Target="../media/image59.png"/><Relationship Id="rId7" Type="http://schemas.openxmlformats.org/officeDocument/2006/relationships/image" Target="../media/image42.png"/><Relationship Id="rId12" Type="http://schemas.openxmlformats.org/officeDocument/2006/relationships/image" Target="../media/image47.emf"/><Relationship Id="rId17" Type="http://schemas.openxmlformats.org/officeDocument/2006/relationships/image" Target="../media/image53.png"/><Relationship Id="rId25" Type="http://schemas.openxmlformats.org/officeDocument/2006/relationships/image" Target="../media/image63.jpeg"/><Relationship Id="rId2" Type="http://schemas.openxmlformats.org/officeDocument/2006/relationships/image" Target="../media/image8.jpg"/><Relationship Id="rId16" Type="http://schemas.openxmlformats.org/officeDocument/2006/relationships/image" Target="../media/image52.jpe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11" Type="http://schemas.openxmlformats.org/officeDocument/2006/relationships/image" Target="../media/image46.emf"/><Relationship Id="rId24" Type="http://schemas.openxmlformats.org/officeDocument/2006/relationships/image" Target="../media/image62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61.png"/><Relationship Id="rId10" Type="http://schemas.openxmlformats.org/officeDocument/2006/relationships/image" Target="../media/image45.png"/><Relationship Id="rId19" Type="http://schemas.openxmlformats.org/officeDocument/2006/relationships/image" Target="../media/image57.jpeg"/><Relationship Id="rId4" Type="http://schemas.openxmlformats.org/officeDocument/2006/relationships/image" Target="../media/image40.png"/><Relationship Id="rId9" Type="http://schemas.openxmlformats.org/officeDocument/2006/relationships/image" Target="../media/image44.emf"/><Relationship Id="rId14" Type="http://schemas.openxmlformats.org/officeDocument/2006/relationships/image" Target="../media/image50.png"/><Relationship Id="rId2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40.png"/><Relationship Id="rId26" Type="http://schemas.openxmlformats.org/officeDocument/2006/relationships/image" Target="../media/image47.emf"/><Relationship Id="rId39" Type="http://schemas.openxmlformats.org/officeDocument/2006/relationships/image" Target="../media/image48.png"/><Relationship Id="rId21" Type="http://schemas.openxmlformats.org/officeDocument/2006/relationships/image" Target="../media/image42.png"/><Relationship Id="rId34" Type="http://schemas.openxmlformats.org/officeDocument/2006/relationships/image" Target="../media/image59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17" Type="http://schemas.openxmlformats.org/officeDocument/2006/relationships/image" Target="../media/image39.emf"/><Relationship Id="rId25" Type="http://schemas.openxmlformats.org/officeDocument/2006/relationships/image" Target="../media/image46.emf"/><Relationship Id="rId33" Type="http://schemas.openxmlformats.org/officeDocument/2006/relationships/image" Target="../media/image57.jpeg"/><Relationship Id="rId38" Type="http://schemas.openxmlformats.org/officeDocument/2006/relationships/image" Target="../media/image63.jpeg"/><Relationship Id="rId2" Type="http://schemas.openxmlformats.org/officeDocument/2006/relationships/image" Target="../media/image74.png"/><Relationship Id="rId16" Type="http://schemas.openxmlformats.org/officeDocument/2006/relationships/image" Target="../media/image8.jpg"/><Relationship Id="rId20" Type="http://schemas.openxmlformats.org/officeDocument/2006/relationships/image" Target="../media/image16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6.svg"/><Relationship Id="rId11" Type="http://schemas.microsoft.com/office/2007/relationships/hdphoto" Target="../media/hdphoto4.wdp"/><Relationship Id="rId24" Type="http://schemas.openxmlformats.org/officeDocument/2006/relationships/image" Target="../media/image45.png"/><Relationship Id="rId32" Type="http://schemas.openxmlformats.org/officeDocument/2006/relationships/image" Target="../media/image56.png"/><Relationship Id="rId37" Type="http://schemas.openxmlformats.org/officeDocument/2006/relationships/image" Target="../media/image62.png"/><Relationship Id="rId40" Type="http://schemas.openxmlformats.org/officeDocument/2006/relationships/image" Target="../media/image58.png"/><Relationship Id="rId5" Type="http://schemas.openxmlformats.org/officeDocument/2006/relationships/image" Target="../media/image37.png"/><Relationship Id="rId15" Type="http://schemas.openxmlformats.org/officeDocument/2006/relationships/image" Target="../media/image83.png"/><Relationship Id="rId23" Type="http://schemas.openxmlformats.org/officeDocument/2006/relationships/image" Target="../media/image44.emf"/><Relationship Id="rId28" Type="http://schemas.openxmlformats.org/officeDocument/2006/relationships/image" Target="../media/image50.png"/><Relationship Id="rId36" Type="http://schemas.openxmlformats.org/officeDocument/2006/relationships/image" Target="../media/image61.png"/><Relationship Id="rId10" Type="http://schemas.openxmlformats.org/officeDocument/2006/relationships/image" Target="../media/image79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microsoft.com/office/2007/relationships/hdphoto" Target="../media/hdphoto2.wdp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43.png"/><Relationship Id="rId27" Type="http://schemas.openxmlformats.org/officeDocument/2006/relationships/image" Target="../media/image49.png"/><Relationship Id="rId30" Type="http://schemas.openxmlformats.org/officeDocument/2006/relationships/image" Target="../media/image52.jpeg"/><Relationship Id="rId35" Type="http://schemas.openxmlformats.org/officeDocument/2006/relationships/image" Target="../media/image60.png"/><Relationship Id="rId8" Type="http://schemas.microsoft.com/office/2007/relationships/hdphoto" Target="../media/hdphoto3.wdp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oop3D/LoopStructural" TargetMode="Externa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538B11-4264-43B6-AA36-E9D131A08A2E}"/>
              </a:ext>
            </a:extLst>
          </p:cNvPr>
          <p:cNvSpPr txBox="1"/>
          <p:nvPr/>
        </p:nvSpPr>
        <p:spPr>
          <a:xfrm>
            <a:off x="-1587" y="32005"/>
            <a:ext cx="12187236" cy="10787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666B1F-2B2D-4253-A5ED-908D074E1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" y="108406"/>
            <a:ext cx="11696700" cy="10023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A7F81B-1C2C-4EE5-8586-BF16BC8B8D51}"/>
              </a:ext>
            </a:extLst>
          </p:cNvPr>
          <p:cNvSpPr/>
          <p:nvPr/>
        </p:nvSpPr>
        <p:spPr>
          <a:xfrm>
            <a:off x="-3176" y="1091183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848FF4-068D-4020-9098-0CF461C0BE38}"/>
              </a:ext>
            </a:extLst>
          </p:cNvPr>
          <p:cNvSpPr/>
          <p:nvPr/>
        </p:nvSpPr>
        <p:spPr>
          <a:xfrm>
            <a:off x="6351" y="0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3FD589-9A1F-4654-814D-904BD5A1F2C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" y="6548238"/>
            <a:ext cx="4138929" cy="309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50A12B-295F-4F3A-A63A-5ADFA55FE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348" y="5065032"/>
            <a:ext cx="1681083" cy="319928"/>
          </a:xfrm>
          <a:prstGeom prst="rect">
            <a:avLst/>
          </a:prstGeom>
        </p:spPr>
      </p:pic>
      <p:pic>
        <p:nvPicPr>
          <p:cNvPr id="19" name="Picture 14" descr="Monash_logo_rgb">
            <a:extLst>
              <a:ext uri="{FF2B5EF4-FFF2-40B4-BE49-F238E27FC236}">
                <a16:creationId xmlns:a16="http://schemas.microsoft.com/office/drawing/2014/main" id="{B9AB280F-5005-4C5C-8B8B-51B9A024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755" y="5130347"/>
            <a:ext cx="1550060" cy="20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055C7AB-0DCB-442F-AF1B-763402E8B76C}"/>
              </a:ext>
            </a:extLst>
          </p:cNvPr>
          <p:cNvGrpSpPr/>
          <p:nvPr/>
        </p:nvGrpSpPr>
        <p:grpSpPr>
          <a:xfrm>
            <a:off x="6709322" y="5166962"/>
            <a:ext cx="747540" cy="398656"/>
            <a:chOff x="525494" y="4057933"/>
            <a:chExt cx="1607459" cy="85724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27674A-60B1-42CF-923A-C0D994C8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94" y="4111446"/>
              <a:ext cx="1607459" cy="803730"/>
            </a:xfrm>
            <a:prstGeom prst="rect">
              <a:avLst/>
            </a:prstGeom>
          </p:spPr>
        </p:pic>
        <p:pic>
          <p:nvPicPr>
            <p:cNvPr id="22" name="Picture 4" descr="RING">
              <a:extLst>
                <a:ext uri="{FF2B5EF4-FFF2-40B4-BE49-F238E27FC236}">
                  <a16:creationId xmlns:a16="http://schemas.microsoft.com/office/drawing/2014/main" id="{7CEF9318-C96F-4C3F-BC33-4F46FD1DE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4" y="4057933"/>
              <a:ext cx="926879" cy="36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E53135-5595-4FCB-AD17-BF3E6686F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3" y="5789487"/>
            <a:ext cx="688264" cy="298719"/>
          </a:xfrm>
          <a:prstGeom prst="rect">
            <a:avLst/>
          </a:prstGeom>
        </p:spPr>
      </p:pic>
      <p:pic>
        <p:nvPicPr>
          <p:cNvPr id="26" name="Picture 2" descr="Home, Australian Research Council, Australian Government - logo">
            <a:extLst>
              <a:ext uri="{FF2B5EF4-FFF2-40B4-BE49-F238E27FC236}">
                <a16:creationId xmlns:a16="http://schemas.microsoft.com/office/drawing/2014/main" id="{FD1310DF-61C9-4ABB-A8ED-2AF475932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1" y="5466303"/>
            <a:ext cx="1142305" cy="2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A91C42-69ED-4654-B7BE-DA5EA8DDA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7215" y="5417706"/>
            <a:ext cx="789576" cy="540196"/>
          </a:xfrm>
          <a:prstGeom prst="rect">
            <a:avLst/>
          </a:prstGeom>
        </p:spPr>
      </p:pic>
      <p:pic>
        <p:nvPicPr>
          <p:cNvPr id="28" name="Picture 8" descr="logo">
            <a:extLst>
              <a:ext uri="{FF2B5EF4-FFF2-40B4-BE49-F238E27FC236}">
                <a16:creationId xmlns:a16="http://schemas.microsoft.com/office/drawing/2014/main" id="{675D9BC5-5AAA-40D2-A60F-2B42F8FD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44" y="5128461"/>
            <a:ext cx="1150364" cy="42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67C57D-E9FD-4318-BB26-51D1E42A86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2083" y="6070850"/>
            <a:ext cx="768848" cy="2861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6AC005-BB03-40EF-98F2-19FE701A3A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841" y="6031066"/>
            <a:ext cx="1727234" cy="3052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53157D-5267-4D97-BC23-FA35D4F76A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88" y="5559603"/>
            <a:ext cx="543709" cy="5437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511804-8E24-48D2-8BC6-8886AEE26D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9686" y="5150289"/>
            <a:ext cx="1145314" cy="26178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8183868-1506-4CBE-A710-9A83A26E9FB9}"/>
              </a:ext>
            </a:extLst>
          </p:cNvPr>
          <p:cNvSpPr/>
          <p:nvPr/>
        </p:nvSpPr>
        <p:spPr>
          <a:xfrm>
            <a:off x="-3176" y="4915081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2" descr="minex-logo-neg">
            <a:extLst>
              <a:ext uri="{FF2B5EF4-FFF2-40B4-BE49-F238E27FC236}">
                <a16:creationId xmlns:a16="http://schemas.microsoft.com/office/drawing/2014/main" id="{3B820691-9A66-445D-870E-D047F52DD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655" y="5165134"/>
            <a:ext cx="1492469" cy="305295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8" name="Picture 4" descr="Image result for BHP">
            <a:extLst>
              <a:ext uri="{FF2B5EF4-FFF2-40B4-BE49-F238E27FC236}">
                <a16:creationId xmlns:a16="http://schemas.microsoft.com/office/drawing/2014/main" id="{AAC6B63E-5373-4244-AD3B-0ED36D0B3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288" y="5709960"/>
            <a:ext cx="460789" cy="1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anglo american">
            <a:extLst>
              <a:ext uri="{FF2B5EF4-FFF2-40B4-BE49-F238E27FC236}">
                <a16:creationId xmlns:a16="http://schemas.microsoft.com/office/drawing/2014/main" id="{7F1723F2-4EB7-48D2-A936-5FAB3CDB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80" y="5728257"/>
            <a:ext cx="1369816" cy="17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4E7BE2-B7A5-4565-A79E-D1F9C8FBB8C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90420" y="5911675"/>
            <a:ext cx="2228661" cy="49793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2C4C9764-9DC1-44CD-B4A8-261FA45DB8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95659" y="1286249"/>
            <a:ext cx="3837993" cy="3443996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C94D650C-AAA4-4D0E-AEF8-8E9EA3E84D89}"/>
              </a:ext>
            </a:extLst>
          </p:cNvPr>
          <p:cNvSpPr txBox="1">
            <a:spLocks/>
          </p:cNvSpPr>
          <p:nvPr/>
        </p:nvSpPr>
        <p:spPr>
          <a:xfrm>
            <a:off x="64470" y="1594876"/>
            <a:ext cx="8427581" cy="25796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The Loop project: Three-dimensional Bayesian Modelling of Geological and Geophysical data</a:t>
            </a:r>
          </a:p>
          <a:p>
            <a:endParaRPr lang="en-US" sz="30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30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8A84890-9A33-4D01-9724-1C651CC2BD9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37685" y="6474347"/>
            <a:ext cx="831306" cy="258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FDDA7C-4FFC-4F56-87E5-EA99B6755739}"/>
              </a:ext>
            </a:extLst>
          </p:cNvPr>
          <p:cNvSpPr txBox="1"/>
          <p:nvPr/>
        </p:nvSpPr>
        <p:spPr>
          <a:xfrm>
            <a:off x="297179" y="2927076"/>
            <a:ext cx="8570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Presented by: Laurent </a:t>
            </a:r>
            <a:r>
              <a:rPr lang="en-AU" sz="2800" b="1" dirty="0" err="1">
                <a:solidFill>
                  <a:schemeClr val="bg1">
                    <a:lumMod val="50000"/>
                  </a:schemeClr>
                </a:solidFill>
              </a:rPr>
              <a:t>Aillères</a:t>
            </a:r>
            <a:endParaRPr lang="en-AU" sz="28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AU" sz="2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sz="2400" b="1" dirty="0">
                <a:solidFill>
                  <a:schemeClr val="bg1">
                    <a:lumMod val="50000"/>
                  </a:schemeClr>
                </a:solidFill>
              </a:rPr>
              <a:t>for and on behalf of the entire Loop development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054524-3B54-3B6A-8D89-F2F4F8486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04" y="5825073"/>
            <a:ext cx="491553" cy="49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C3EBA-D17E-E77A-29EC-662843B161E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59794" y="6371495"/>
            <a:ext cx="675490" cy="331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7969B-1AB8-E05A-2404-B6347AB7F8D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84929" y="6291576"/>
            <a:ext cx="566163" cy="491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92FC9-CAA6-ECBA-99D5-5948F3FF7FD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55750" y="5505211"/>
            <a:ext cx="936562" cy="380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0AF6A-5F5E-7135-1F10-BCEA12B2715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85557" y="5539795"/>
            <a:ext cx="952904" cy="324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45CABE-1E6A-653B-0D01-F89462963C5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735231" y="5042822"/>
            <a:ext cx="701436" cy="433240"/>
          </a:xfrm>
          <a:prstGeom prst="rect">
            <a:avLst/>
          </a:prstGeom>
        </p:spPr>
      </p:pic>
      <p:pic>
        <p:nvPicPr>
          <p:cNvPr id="13" name="Picture 6" descr="U.S. Geological Survey Laboratories | Center for Water, Earth Science and  Technology | University of Colorado Boulder">
            <a:extLst>
              <a:ext uri="{FF2B5EF4-FFF2-40B4-BE49-F238E27FC236}">
                <a16:creationId xmlns:a16="http://schemas.microsoft.com/office/drawing/2014/main" id="{D0482A6E-FB3D-FDC4-71C0-CB2C2AFB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929" y="6282209"/>
            <a:ext cx="1090825" cy="43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13B725-A807-4701-8771-8B0E11FFCB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8945" y="6188139"/>
            <a:ext cx="1727234" cy="3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9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93C6FB-99BB-4FDA-B1F4-950908F49A09}"/>
              </a:ext>
            </a:extLst>
          </p:cNvPr>
          <p:cNvSpPr txBox="1">
            <a:spLocks/>
          </p:cNvSpPr>
          <p:nvPr/>
        </p:nvSpPr>
        <p:spPr>
          <a:xfrm>
            <a:off x="321715" y="1078325"/>
            <a:ext cx="11641666" cy="46571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1001268" lvl="3" indent="-34290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F48A950-51D3-4EBD-A879-273E80DB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286603"/>
            <a:ext cx="10626762" cy="702303"/>
          </a:xfrm>
        </p:spPr>
        <p:txBody>
          <a:bodyPr>
            <a:normAutofit fontScale="90000"/>
          </a:bodyPr>
          <a:lstStyle/>
          <a:p>
            <a:r>
              <a:rPr lang="en-AU" dirty="0"/>
              <a:t>The Fault Frame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DE9BCF2A-BC0C-4CEA-BACE-51CB25B9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11" y="1274408"/>
            <a:ext cx="10873872" cy="3614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677533-17EA-4C21-A313-52DE406C833F}"/>
              </a:ext>
            </a:extLst>
          </p:cNvPr>
          <p:cNvSpPr txBox="1"/>
          <p:nvPr/>
        </p:nvSpPr>
        <p:spPr>
          <a:xfrm>
            <a:off x="9393534" y="4924968"/>
            <a:ext cx="204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Godefroy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2018</a:t>
            </a:r>
          </a:p>
        </p:txBody>
      </p:sp>
    </p:spTree>
    <p:extLst>
      <p:ext uri="{BB962C8B-B14F-4D97-AF65-F5344CB8AC3E}">
        <p14:creationId xmlns:p14="http://schemas.microsoft.com/office/powerpoint/2010/main" val="142487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E56217-E23F-43AC-9904-943F7F7A14CD}"/>
              </a:ext>
            </a:extLst>
          </p:cNvPr>
          <p:cNvSpPr txBox="1">
            <a:spLocks/>
          </p:cNvSpPr>
          <p:nvPr/>
        </p:nvSpPr>
        <p:spPr>
          <a:xfrm>
            <a:off x="321715" y="1078325"/>
            <a:ext cx="11641666" cy="46571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1001268" lvl="3" indent="-34290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F48A950-51D3-4EBD-A879-273E80DB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286603"/>
            <a:ext cx="10626762" cy="702303"/>
          </a:xfrm>
        </p:spPr>
        <p:txBody>
          <a:bodyPr>
            <a:normAutofit fontScale="90000"/>
          </a:bodyPr>
          <a:lstStyle/>
          <a:p>
            <a:r>
              <a:rPr lang="en-AU" dirty="0"/>
              <a:t>The Fault Frame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5E60A58-620C-4035-B5E4-41C87C05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" y="1561577"/>
            <a:ext cx="12170036" cy="32973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62989F-F8E5-454A-8211-ABBAC1A2A4BE}"/>
              </a:ext>
            </a:extLst>
          </p:cNvPr>
          <p:cNvGrpSpPr/>
          <p:nvPr/>
        </p:nvGrpSpPr>
        <p:grpSpPr>
          <a:xfrm>
            <a:off x="340029" y="5096972"/>
            <a:ext cx="3161795" cy="547678"/>
            <a:chOff x="340029" y="5096972"/>
            <a:chExt cx="3161795" cy="5476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A4A64C-5F87-4711-A0F6-FDBA525F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55" y="5096972"/>
              <a:ext cx="3099369" cy="3055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984FEA-1A3D-4B20-8C39-8CA965C9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029" y="5402499"/>
              <a:ext cx="2485714" cy="238095"/>
            </a:xfrm>
            <a:prstGeom prst="rect">
              <a:avLst/>
            </a:prstGeom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4F53C9EA-064C-454D-A7D1-6B8E575772F2}"/>
                </a:ext>
              </a:extLst>
            </p:cNvPr>
            <p:cNvSpPr txBox="1">
              <a:spLocks/>
            </p:cNvSpPr>
            <p:nvPr/>
          </p:nvSpPr>
          <p:spPr>
            <a:xfrm>
              <a:off x="2681447" y="5406555"/>
              <a:ext cx="820377" cy="23809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45720" rIns="0" bIns="45720" rtlCol="0">
              <a:normAutofit fontScale="92500"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Preprint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90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1464732"/>
            <a:ext cx="11316305" cy="4082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136764"/>
            <a:ext cx="10467124" cy="702408"/>
          </a:xfrm>
        </p:spPr>
        <p:txBody>
          <a:bodyPr>
            <a:noAutofit/>
          </a:bodyPr>
          <a:lstStyle/>
          <a:p>
            <a:pPr algn="r"/>
            <a:r>
              <a:rPr lang="en-AU" sz="3500" dirty="0">
                <a:latin typeface="+mn-lt"/>
              </a:rPr>
              <a:t>Intrusion Structural Frame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ED8D6B-7B6B-4CBF-B4A8-1F6787BA7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04" y="2006601"/>
            <a:ext cx="9178232" cy="3202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803BA4-735E-445B-9303-625600EB781A}"/>
              </a:ext>
            </a:extLst>
          </p:cNvPr>
          <p:cNvSpPr txBox="1"/>
          <p:nvPr/>
        </p:nvSpPr>
        <p:spPr>
          <a:xfrm>
            <a:off x="21537" y="2681392"/>
            <a:ext cx="1933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Step geometry, sill (Hutton, 2009)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BAF230-47E9-4659-85CD-7C0FE061F3E3}"/>
              </a:ext>
            </a:extLst>
          </p:cNvPr>
          <p:cNvGrpSpPr/>
          <p:nvPr/>
        </p:nvGrpSpPr>
        <p:grpSpPr>
          <a:xfrm>
            <a:off x="21537" y="42950"/>
            <a:ext cx="4440396" cy="2564783"/>
            <a:chOff x="21537" y="42950"/>
            <a:chExt cx="2526143" cy="27016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349684-F619-40A8-9325-46973FE8B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7" t="2884" r="5742" b="8791"/>
            <a:stretch/>
          </p:blipFill>
          <p:spPr>
            <a:xfrm>
              <a:off x="21537" y="42950"/>
              <a:ext cx="2526143" cy="27016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B7C275-FE11-40A6-B491-A62E7CBF4D45}"/>
                </a:ext>
              </a:extLst>
            </p:cNvPr>
            <p:cNvSpPr txBox="1"/>
            <p:nvPr/>
          </p:nvSpPr>
          <p:spPr>
            <a:xfrm>
              <a:off x="21537" y="52236"/>
              <a:ext cx="13587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Magma flow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7050E5-5ADB-40D8-A232-C5B506FBF7D2}"/>
                </a:ext>
              </a:extLst>
            </p:cNvPr>
            <p:cNvSpPr/>
            <p:nvPr/>
          </p:nvSpPr>
          <p:spPr>
            <a:xfrm>
              <a:off x="1299341" y="47592"/>
              <a:ext cx="319018" cy="378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F7BE7A-6F44-4B5A-ADBE-68F14DE55DE5}"/>
                </a:ext>
              </a:extLst>
            </p:cNvPr>
            <p:cNvGrpSpPr/>
            <p:nvPr/>
          </p:nvGrpSpPr>
          <p:grpSpPr>
            <a:xfrm>
              <a:off x="1304933" y="124263"/>
              <a:ext cx="232459" cy="225277"/>
              <a:chOff x="7009005" y="3429000"/>
              <a:chExt cx="232459" cy="22527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3ACBA4D-33CE-436F-9466-865C7F13C18C}"/>
                  </a:ext>
                </a:extLst>
              </p:cNvPr>
              <p:cNvSpPr/>
              <p:nvPr/>
            </p:nvSpPr>
            <p:spPr>
              <a:xfrm>
                <a:off x="7009005" y="3429000"/>
                <a:ext cx="232459" cy="22527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A65D819-39D5-424E-A211-FD21C9D98B5E}"/>
                  </a:ext>
                </a:extLst>
              </p:cNvPr>
              <p:cNvSpPr/>
              <p:nvPr/>
            </p:nvSpPr>
            <p:spPr>
              <a:xfrm>
                <a:off x="7109958" y="351193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1EB099-4DFC-46FC-96CD-38B2BB120D6B}"/>
              </a:ext>
            </a:extLst>
          </p:cNvPr>
          <p:cNvSpPr txBox="1"/>
          <p:nvPr/>
        </p:nvSpPr>
        <p:spPr>
          <a:xfrm>
            <a:off x="9924853" y="4839977"/>
            <a:ext cx="1933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Fernanda Alvarado-Neves (PhD candidate,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313325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851674"/>
            <a:ext cx="11636594" cy="4695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136764"/>
            <a:ext cx="10467124" cy="702408"/>
          </a:xfrm>
        </p:spPr>
        <p:txBody>
          <a:bodyPr>
            <a:noAutofit/>
          </a:bodyPr>
          <a:lstStyle/>
          <a:p>
            <a:pPr algn="ctr"/>
            <a:r>
              <a:rPr lang="en-AU" sz="3500" dirty="0">
                <a:latin typeface="+mn-lt"/>
              </a:rPr>
              <a:t>Intrusion Structural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03BA4-735E-445B-9303-625600EB781A}"/>
              </a:ext>
            </a:extLst>
          </p:cNvPr>
          <p:cNvSpPr txBox="1"/>
          <p:nvPr/>
        </p:nvSpPr>
        <p:spPr>
          <a:xfrm>
            <a:off x="21537" y="2681392"/>
            <a:ext cx="1933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Step geometry, sill (Hutton, 2009)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BAF230-47E9-4659-85CD-7C0FE061F3E3}"/>
              </a:ext>
            </a:extLst>
          </p:cNvPr>
          <p:cNvGrpSpPr/>
          <p:nvPr/>
        </p:nvGrpSpPr>
        <p:grpSpPr>
          <a:xfrm>
            <a:off x="21537" y="42950"/>
            <a:ext cx="2526143" cy="2701636"/>
            <a:chOff x="21537" y="42950"/>
            <a:chExt cx="2526143" cy="27016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349684-F619-40A8-9325-46973FE8B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7" t="2884" r="5742" b="8791"/>
            <a:stretch/>
          </p:blipFill>
          <p:spPr>
            <a:xfrm>
              <a:off x="21537" y="42950"/>
              <a:ext cx="2526143" cy="27016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B7C275-FE11-40A6-B491-A62E7CBF4D45}"/>
                </a:ext>
              </a:extLst>
            </p:cNvPr>
            <p:cNvSpPr txBox="1"/>
            <p:nvPr/>
          </p:nvSpPr>
          <p:spPr>
            <a:xfrm>
              <a:off x="21537" y="52236"/>
              <a:ext cx="13587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U" dirty="0"/>
                <a:t>Magma flow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7050E5-5ADB-40D8-A232-C5B506FBF7D2}"/>
                </a:ext>
              </a:extLst>
            </p:cNvPr>
            <p:cNvSpPr/>
            <p:nvPr/>
          </p:nvSpPr>
          <p:spPr>
            <a:xfrm>
              <a:off x="1299341" y="47592"/>
              <a:ext cx="319018" cy="378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F7BE7A-6F44-4B5A-ADBE-68F14DE55DE5}"/>
                </a:ext>
              </a:extLst>
            </p:cNvPr>
            <p:cNvGrpSpPr/>
            <p:nvPr/>
          </p:nvGrpSpPr>
          <p:grpSpPr>
            <a:xfrm>
              <a:off x="1304933" y="124263"/>
              <a:ext cx="232459" cy="225277"/>
              <a:chOff x="7009005" y="3429000"/>
              <a:chExt cx="232459" cy="22527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3ACBA4D-33CE-436F-9466-865C7F13C18C}"/>
                  </a:ext>
                </a:extLst>
              </p:cNvPr>
              <p:cNvSpPr/>
              <p:nvPr/>
            </p:nvSpPr>
            <p:spPr>
              <a:xfrm>
                <a:off x="7009005" y="3429000"/>
                <a:ext cx="232459" cy="22527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A65D819-39D5-424E-A211-FD21C9D98B5E}"/>
                  </a:ext>
                </a:extLst>
              </p:cNvPr>
              <p:cNvSpPr/>
              <p:nvPr/>
            </p:nvSpPr>
            <p:spPr>
              <a:xfrm>
                <a:off x="7109958" y="351193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7BB2F6A-DDE5-4662-9C7E-81FD81D0D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7" t="994" r="4038" b="79487"/>
          <a:stretch/>
        </p:blipFill>
        <p:spPr>
          <a:xfrm>
            <a:off x="2966410" y="920192"/>
            <a:ext cx="3571268" cy="2007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CF82D1-CBC7-4DAD-95DD-83BB83854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8" r="19999" b="87444"/>
          <a:stretch/>
        </p:blipFill>
        <p:spPr>
          <a:xfrm>
            <a:off x="6422645" y="1694515"/>
            <a:ext cx="5329088" cy="9868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9282E7-ED59-4370-80FE-F823473BA0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b="47325"/>
          <a:stretch/>
        </p:blipFill>
        <p:spPr>
          <a:xfrm>
            <a:off x="115139" y="3429000"/>
            <a:ext cx="5980861" cy="22415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58BD77-9940-4A0D-AB82-A90BB4AF8C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76"/>
          <a:stretch/>
        </p:blipFill>
        <p:spPr>
          <a:xfrm>
            <a:off x="6215525" y="3117192"/>
            <a:ext cx="2486884" cy="23434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316EDF-DD3D-4FEF-AFD3-31655EB48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934" y="4963610"/>
            <a:ext cx="3216811" cy="4733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FB5617-5620-4279-A7E8-40C2025C8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932" y="4302315"/>
            <a:ext cx="3216813" cy="4657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013831-4B7F-41A1-BF3D-2A5894572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8868" y="3637848"/>
            <a:ext cx="3216808" cy="46893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8909D2C-A8D9-470B-9837-D9780161EF64}"/>
              </a:ext>
            </a:extLst>
          </p:cNvPr>
          <p:cNvSpPr/>
          <p:nvPr/>
        </p:nvSpPr>
        <p:spPr>
          <a:xfrm>
            <a:off x="6095999" y="2927507"/>
            <a:ext cx="5980861" cy="27620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10E2EE-DB38-47B7-AB68-8EF82FDFAE0A}"/>
              </a:ext>
            </a:extLst>
          </p:cNvPr>
          <p:cNvSpPr/>
          <p:nvPr/>
        </p:nvSpPr>
        <p:spPr>
          <a:xfrm>
            <a:off x="2896163" y="920192"/>
            <a:ext cx="8963328" cy="19661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D3636A-D114-4375-AE9A-A894B279D8EF}"/>
              </a:ext>
            </a:extLst>
          </p:cNvPr>
          <p:cNvSpPr txBox="1"/>
          <p:nvPr/>
        </p:nvSpPr>
        <p:spPr>
          <a:xfrm>
            <a:off x="9640766" y="157033"/>
            <a:ext cx="1933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Fernanda Alvarado-Neves (PhD candidate,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292005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851674"/>
            <a:ext cx="11636594" cy="46956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136764"/>
            <a:ext cx="10467124" cy="702408"/>
          </a:xfrm>
        </p:spPr>
        <p:txBody>
          <a:bodyPr>
            <a:noAutofit/>
          </a:bodyPr>
          <a:lstStyle/>
          <a:p>
            <a:pPr algn="ctr"/>
            <a:r>
              <a:rPr lang="en-AU" sz="3500" dirty="0">
                <a:latin typeface="+mn-lt"/>
              </a:rPr>
              <a:t>Intrusion Structural Frame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D3636A-D114-4375-AE9A-A894B279D8EF}"/>
              </a:ext>
            </a:extLst>
          </p:cNvPr>
          <p:cNvSpPr txBox="1"/>
          <p:nvPr/>
        </p:nvSpPr>
        <p:spPr>
          <a:xfrm>
            <a:off x="9640766" y="157033"/>
            <a:ext cx="1933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Fernanda Alvarado-Neves (PhD candidate, Monash University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E83D3D-74BC-470E-8F0E-CF74142012CF}"/>
              </a:ext>
            </a:extLst>
          </p:cNvPr>
          <p:cNvGrpSpPr/>
          <p:nvPr/>
        </p:nvGrpSpPr>
        <p:grpSpPr>
          <a:xfrm>
            <a:off x="540271" y="1310640"/>
            <a:ext cx="4894217" cy="3609653"/>
            <a:chOff x="143320" y="1226634"/>
            <a:chExt cx="7528094" cy="505150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3680485-E756-4FFF-8F33-F8F1F6B75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9" b="3773"/>
            <a:stretch/>
          </p:blipFill>
          <p:spPr>
            <a:xfrm>
              <a:off x="143320" y="1226634"/>
              <a:ext cx="7528094" cy="5051504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4F5A28D-2A4E-4CD0-878C-B8587E124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725" y="1360848"/>
              <a:ext cx="0" cy="4298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D2D590-5AE3-44DB-92DA-B51B97C4DF7C}"/>
                </a:ext>
              </a:extLst>
            </p:cNvPr>
            <p:cNvSpPr txBox="1"/>
            <p:nvPr/>
          </p:nvSpPr>
          <p:spPr>
            <a:xfrm>
              <a:off x="456385" y="1467995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N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2668F6F-5923-484B-A9A1-1D90284C0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7" t="73603" b="1925"/>
          <a:stretch/>
        </p:blipFill>
        <p:spPr>
          <a:xfrm>
            <a:off x="5434488" y="1310641"/>
            <a:ext cx="6400461" cy="36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6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893174"/>
            <a:ext cx="11316305" cy="479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89901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Fold structural frame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0C09CC-D2B6-4737-8388-326AD98CCD7C}"/>
              </a:ext>
            </a:extLst>
          </p:cNvPr>
          <p:cNvGrpSpPr/>
          <p:nvPr/>
        </p:nvGrpSpPr>
        <p:grpSpPr>
          <a:xfrm>
            <a:off x="6916506" y="2161991"/>
            <a:ext cx="1724708" cy="1016813"/>
            <a:chOff x="5144098" y="2471406"/>
            <a:chExt cx="1724708" cy="101681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CCF97-D1C2-4612-94AC-3B877C1F4E2F}"/>
                </a:ext>
              </a:extLst>
            </p:cNvPr>
            <p:cNvCxnSpPr/>
            <p:nvPr/>
          </p:nvCxnSpPr>
          <p:spPr>
            <a:xfrm>
              <a:off x="5753018" y="2912952"/>
              <a:ext cx="1115788" cy="575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D0811A-0573-46E8-BDB3-89A87E9C98A0}"/>
                </a:ext>
              </a:extLst>
            </p:cNvPr>
            <p:cNvSpPr txBox="1"/>
            <p:nvPr/>
          </p:nvSpPr>
          <p:spPr>
            <a:xfrm>
              <a:off x="5144098" y="2471406"/>
              <a:ext cx="72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Hinge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D80F3-AED0-45BD-AC16-89B6CD591EA2}"/>
              </a:ext>
            </a:extLst>
          </p:cNvPr>
          <p:cNvGrpSpPr/>
          <p:nvPr/>
        </p:nvGrpSpPr>
        <p:grpSpPr>
          <a:xfrm>
            <a:off x="7488578" y="1504949"/>
            <a:ext cx="3114720" cy="3276384"/>
            <a:chOff x="5885362" y="1765300"/>
            <a:chExt cx="3114720" cy="327638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AC5457-F058-4BC2-A835-1D23D336AB46}"/>
                </a:ext>
              </a:extLst>
            </p:cNvPr>
            <p:cNvSpPr/>
            <p:nvPr/>
          </p:nvSpPr>
          <p:spPr>
            <a:xfrm>
              <a:off x="7423153" y="1765300"/>
              <a:ext cx="895350" cy="5016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11CBE9-0B70-4003-B8EB-C2DB3CC65E1C}"/>
                </a:ext>
              </a:extLst>
            </p:cNvPr>
            <p:cNvSpPr/>
            <p:nvPr/>
          </p:nvSpPr>
          <p:spPr>
            <a:xfrm>
              <a:off x="5885362" y="4452501"/>
              <a:ext cx="1432043" cy="5891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C917FB-A902-4D4A-B22A-25340BF21DB3}"/>
                </a:ext>
              </a:extLst>
            </p:cNvPr>
            <p:cNvSpPr txBox="1"/>
            <p:nvPr/>
          </p:nvSpPr>
          <p:spPr>
            <a:xfrm flipH="1">
              <a:off x="8200953" y="3882727"/>
              <a:ext cx="799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Limb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0ECDB3-CE8A-4DE5-85B5-DE7D73591F2C}"/>
                </a:ext>
              </a:extLst>
            </p:cNvPr>
            <p:cNvCxnSpPr/>
            <p:nvPr/>
          </p:nvCxnSpPr>
          <p:spPr>
            <a:xfrm flipH="1">
              <a:off x="6924793" y="4374917"/>
              <a:ext cx="1672988" cy="489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B072CCC-6B9B-4EC6-A2D9-2997E8161E38}"/>
                </a:ext>
              </a:extLst>
            </p:cNvPr>
            <p:cNvCxnSpPr>
              <a:stCxn id="15" idx="0"/>
              <a:endCxn id="13" idx="4"/>
            </p:cNvCxnSpPr>
            <p:nvPr/>
          </p:nvCxnSpPr>
          <p:spPr>
            <a:xfrm flipH="1" flipV="1">
              <a:off x="7870828" y="2266950"/>
              <a:ext cx="729689" cy="1615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1522BE5-BB34-4B6F-952D-802877B941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53" y="1441554"/>
            <a:ext cx="4156494" cy="3183846"/>
          </a:xfrm>
          <a:prstGeom prst="rect">
            <a:avLst/>
          </a:prstGeom>
        </p:spPr>
      </p:pic>
      <p:sp>
        <p:nvSpPr>
          <p:cNvPr id="23" name="Freeform 35">
            <a:extLst>
              <a:ext uri="{FF2B5EF4-FFF2-40B4-BE49-F238E27FC236}">
                <a16:creationId xmlns:a16="http://schemas.microsoft.com/office/drawing/2014/main" id="{E0171E1D-530D-4CDB-90A8-0A5FB3D6D455}"/>
              </a:ext>
            </a:extLst>
          </p:cNvPr>
          <p:cNvSpPr/>
          <p:nvPr/>
        </p:nvSpPr>
        <p:spPr>
          <a:xfrm>
            <a:off x="2821665" y="1985247"/>
            <a:ext cx="258658" cy="2480466"/>
          </a:xfrm>
          <a:custGeom>
            <a:avLst/>
            <a:gdLst>
              <a:gd name="connsiteX0" fmla="*/ 387626 w 387626"/>
              <a:gd name="connsiteY0" fmla="*/ 0 h 3717235"/>
              <a:gd name="connsiteX1" fmla="*/ 208722 w 387626"/>
              <a:gd name="connsiteY1" fmla="*/ 1331844 h 3717235"/>
              <a:gd name="connsiteX2" fmla="*/ 69574 w 387626"/>
              <a:gd name="connsiteY2" fmla="*/ 2832652 h 3717235"/>
              <a:gd name="connsiteX3" fmla="*/ 0 w 387626"/>
              <a:gd name="connsiteY3" fmla="*/ 3717235 h 3717235"/>
              <a:gd name="connsiteX4" fmla="*/ 0 w 387626"/>
              <a:gd name="connsiteY4" fmla="*/ 3717235 h 371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626" h="3717235">
                <a:moveTo>
                  <a:pt x="387626" y="0"/>
                </a:moveTo>
                <a:cubicBezTo>
                  <a:pt x="324678" y="429867"/>
                  <a:pt x="261731" y="859735"/>
                  <a:pt x="208722" y="1331844"/>
                </a:cubicBezTo>
                <a:cubicBezTo>
                  <a:pt x="155713" y="1803953"/>
                  <a:pt x="104361" y="2435087"/>
                  <a:pt x="69574" y="2832652"/>
                </a:cubicBezTo>
                <a:cubicBezTo>
                  <a:pt x="34787" y="3230217"/>
                  <a:pt x="0" y="3717235"/>
                  <a:pt x="0" y="3717235"/>
                </a:cubicBezTo>
                <a:lnTo>
                  <a:pt x="0" y="371723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CBD321-6E5D-4577-BEB9-E3C42894CDDE}"/>
              </a:ext>
            </a:extLst>
          </p:cNvPr>
          <p:cNvSpPr txBox="1"/>
          <p:nvPr/>
        </p:nvSpPr>
        <p:spPr>
          <a:xfrm>
            <a:off x="6390762" y="1237241"/>
            <a:ext cx="22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Point of inflection?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5EEEB4-D6F0-4843-8F6D-D77983792B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745" y="893174"/>
            <a:ext cx="4682404" cy="464267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99BE511-E298-45C2-A82B-705C725CD4FE}"/>
              </a:ext>
            </a:extLst>
          </p:cNvPr>
          <p:cNvSpPr/>
          <p:nvPr/>
        </p:nvSpPr>
        <p:spPr>
          <a:xfrm rot="1293604">
            <a:off x="3226867" y="1972940"/>
            <a:ext cx="445477" cy="151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99A6A2-567D-4890-BC6B-B863FE8B9295}"/>
              </a:ext>
            </a:extLst>
          </p:cNvPr>
          <p:cNvSpPr/>
          <p:nvPr/>
        </p:nvSpPr>
        <p:spPr>
          <a:xfrm rot="20555936">
            <a:off x="2186052" y="2010783"/>
            <a:ext cx="445477" cy="151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018DD-BC41-4809-939F-53A5BEC876B5}"/>
              </a:ext>
            </a:extLst>
          </p:cNvPr>
          <p:cNvGrpSpPr/>
          <p:nvPr/>
        </p:nvGrpSpPr>
        <p:grpSpPr>
          <a:xfrm>
            <a:off x="7916627" y="4738555"/>
            <a:ext cx="1546492" cy="369332"/>
            <a:chOff x="6313608" y="4307244"/>
            <a:chExt cx="154649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52AEA9-971C-4185-8C4F-838AA821414E}"/>
                </a:ext>
              </a:extLst>
            </p:cNvPr>
            <p:cNvSpPr txBox="1"/>
            <p:nvPr/>
          </p:nvSpPr>
          <p:spPr>
            <a:xfrm>
              <a:off x="6313608" y="4307244"/>
              <a:ext cx="1546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½ Wavelength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40F611F-7168-43F2-8F0B-A8B71C00B7DF}"/>
                </a:ext>
              </a:extLst>
            </p:cNvPr>
            <p:cNvCxnSpPr/>
            <p:nvPr/>
          </p:nvCxnSpPr>
          <p:spPr>
            <a:xfrm flipV="1">
              <a:off x="6368156" y="4604308"/>
              <a:ext cx="1491944" cy="41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CEA1A5-D758-49C9-A373-B5032BDE645C}"/>
              </a:ext>
            </a:extLst>
          </p:cNvPr>
          <p:cNvCxnSpPr/>
          <p:nvPr/>
        </p:nvCxnSpPr>
        <p:spPr>
          <a:xfrm flipV="1">
            <a:off x="6617707" y="4717565"/>
            <a:ext cx="1521366" cy="26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19AC6D-33EB-4CBF-BCA9-0D5FC98574ED}"/>
              </a:ext>
            </a:extLst>
          </p:cNvPr>
          <p:cNvCxnSpPr/>
          <p:nvPr/>
        </p:nvCxnSpPr>
        <p:spPr>
          <a:xfrm>
            <a:off x="8210948" y="1437899"/>
            <a:ext cx="1263097" cy="18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E0E2705-9B75-4CF6-8875-A6CFDB500B3B}"/>
              </a:ext>
            </a:extLst>
          </p:cNvPr>
          <p:cNvSpPr txBox="1"/>
          <p:nvPr/>
        </p:nvSpPr>
        <p:spPr>
          <a:xfrm>
            <a:off x="4852291" y="4836229"/>
            <a:ext cx="22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Point of inflection?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0080FC-CABD-4025-A42F-56BA24F41D8D}"/>
              </a:ext>
            </a:extLst>
          </p:cNvPr>
          <p:cNvCxnSpPr/>
          <p:nvPr/>
        </p:nvCxnSpPr>
        <p:spPr>
          <a:xfrm>
            <a:off x="6263629" y="3145335"/>
            <a:ext cx="4283345" cy="3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28CA28-D017-4F23-B013-2EF5F47B4A42}"/>
              </a:ext>
            </a:extLst>
          </p:cNvPr>
          <p:cNvGrpSpPr/>
          <p:nvPr/>
        </p:nvGrpSpPr>
        <p:grpSpPr>
          <a:xfrm>
            <a:off x="7971175" y="1755774"/>
            <a:ext cx="1491944" cy="3283998"/>
            <a:chOff x="6368156" y="1324463"/>
            <a:chExt cx="1491944" cy="328399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12452EB-B2C7-4A57-AE71-A5BFF0EE831E}"/>
                </a:ext>
              </a:extLst>
            </p:cNvPr>
            <p:cNvCxnSpPr/>
            <p:nvPr/>
          </p:nvCxnSpPr>
          <p:spPr>
            <a:xfrm>
              <a:off x="7860100" y="1324463"/>
              <a:ext cx="0" cy="32651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E0E761-0DC3-4534-9F96-E547F76D3EB5}"/>
                </a:ext>
              </a:extLst>
            </p:cNvPr>
            <p:cNvCxnSpPr/>
            <p:nvPr/>
          </p:nvCxnSpPr>
          <p:spPr>
            <a:xfrm>
              <a:off x="6368156" y="1343340"/>
              <a:ext cx="0" cy="32651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A6145C-4FB8-4390-947D-195D35A1438F}"/>
              </a:ext>
            </a:extLst>
          </p:cNvPr>
          <p:cNvSpPr/>
          <p:nvPr/>
        </p:nvSpPr>
        <p:spPr>
          <a:xfrm>
            <a:off x="7907865" y="1699137"/>
            <a:ext cx="1515533" cy="3029236"/>
          </a:xfrm>
          <a:custGeom>
            <a:avLst/>
            <a:gdLst>
              <a:gd name="connsiteX0" fmla="*/ 0 w 1515533"/>
              <a:gd name="connsiteY0" fmla="*/ 2974463 h 3029236"/>
              <a:gd name="connsiteX1" fmla="*/ 372533 w 1515533"/>
              <a:gd name="connsiteY1" fmla="*/ 2923663 h 3029236"/>
              <a:gd name="connsiteX2" fmla="*/ 651933 w 1515533"/>
              <a:gd name="connsiteY2" fmla="*/ 2017730 h 3029236"/>
              <a:gd name="connsiteX3" fmla="*/ 905933 w 1515533"/>
              <a:gd name="connsiteY3" fmla="*/ 595330 h 3029236"/>
              <a:gd name="connsiteX4" fmla="*/ 1100666 w 1515533"/>
              <a:gd name="connsiteY4" fmla="*/ 61930 h 3029236"/>
              <a:gd name="connsiteX5" fmla="*/ 1515533 w 1515533"/>
              <a:gd name="connsiteY5" fmla="*/ 11130 h 3029236"/>
              <a:gd name="connsiteX6" fmla="*/ 1515533 w 1515533"/>
              <a:gd name="connsiteY6" fmla="*/ 11130 h 30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5533" h="3029236">
                <a:moveTo>
                  <a:pt x="0" y="2974463"/>
                </a:moveTo>
                <a:cubicBezTo>
                  <a:pt x="131939" y="3028790"/>
                  <a:pt x="263878" y="3083118"/>
                  <a:pt x="372533" y="2923663"/>
                </a:cubicBezTo>
                <a:cubicBezTo>
                  <a:pt x="481188" y="2764208"/>
                  <a:pt x="563033" y="2405785"/>
                  <a:pt x="651933" y="2017730"/>
                </a:cubicBezTo>
                <a:cubicBezTo>
                  <a:pt x="740833" y="1629674"/>
                  <a:pt x="831144" y="921297"/>
                  <a:pt x="905933" y="595330"/>
                </a:cubicBezTo>
                <a:cubicBezTo>
                  <a:pt x="980722" y="269363"/>
                  <a:pt x="999066" y="159297"/>
                  <a:pt x="1100666" y="61930"/>
                </a:cubicBezTo>
                <a:cubicBezTo>
                  <a:pt x="1202266" y="-35437"/>
                  <a:pt x="1515533" y="11130"/>
                  <a:pt x="1515533" y="11130"/>
                </a:cubicBezTo>
                <a:lnTo>
                  <a:pt x="1515533" y="111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8756D59-E475-43C4-BB28-C7B5F135A1D8}"/>
              </a:ext>
            </a:extLst>
          </p:cNvPr>
          <p:cNvSpPr/>
          <p:nvPr/>
        </p:nvSpPr>
        <p:spPr>
          <a:xfrm flipH="1">
            <a:off x="6426772" y="1699137"/>
            <a:ext cx="1856868" cy="3029236"/>
          </a:xfrm>
          <a:custGeom>
            <a:avLst/>
            <a:gdLst>
              <a:gd name="connsiteX0" fmla="*/ 0 w 1515533"/>
              <a:gd name="connsiteY0" fmla="*/ 2974463 h 3029236"/>
              <a:gd name="connsiteX1" fmla="*/ 372533 w 1515533"/>
              <a:gd name="connsiteY1" fmla="*/ 2923663 h 3029236"/>
              <a:gd name="connsiteX2" fmla="*/ 651933 w 1515533"/>
              <a:gd name="connsiteY2" fmla="*/ 2017730 h 3029236"/>
              <a:gd name="connsiteX3" fmla="*/ 905933 w 1515533"/>
              <a:gd name="connsiteY3" fmla="*/ 595330 h 3029236"/>
              <a:gd name="connsiteX4" fmla="*/ 1100666 w 1515533"/>
              <a:gd name="connsiteY4" fmla="*/ 61930 h 3029236"/>
              <a:gd name="connsiteX5" fmla="*/ 1515533 w 1515533"/>
              <a:gd name="connsiteY5" fmla="*/ 11130 h 3029236"/>
              <a:gd name="connsiteX6" fmla="*/ 1515533 w 1515533"/>
              <a:gd name="connsiteY6" fmla="*/ 11130 h 30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5533" h="3029236">
                <a:moveTo>
                  <a:pt x="0" y="2974463"/>
                </a:moveTo>
                <a:cubicBezTo>
                  <a:pt x="131939" y="3028790"/>
                  <a:pt x="263878" y="3083118"/>
                  <a:pt x="372533" y="2923663"/>
                </a:cubicBezTo>
                <a:cubicBezTo>
                  <a:pt x="481188" y="2764208"/>
                  <a:pt x="563033" y="2405785"/>
                  <a:pt x="651933" y="2017730"/>
                </a:cubicBezTo>
                <a:cubicBezTo>
                  <a:pt x="740833" y="1629674"/>
                  <a:pt x="831144" y="921297"/>
                  <a:pt x="905933" y="595330"/>
                </a:cubicBezTo>
                <a:cubicBezTo>
                  <a:pt x="980722" y="269363"/>
                  <a:pt x="999066" y="159297"/>
                  <a:pt x="1100666" y="61930"/>
                </a:cubicBezTo>
                <a:cubicBezTo>
                  <a:pt x="1202266" y="-35437"/>
                  <a:pt x="1515533" y="11130"/>
                  <a:pt x="1515533" y="11130"/>
                </a:cubicBezTo>
                <a:lnTo>
                  <a:pt x="1515533" y="111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F70DCA1-E547-4734-86DD-D80B201392EB}"/>
              </a:ext>
            </a:extLst>
          </p:cNvPr>
          <p:cNvSpPr/>
          <p:nvPr/>
        </p:nvSpPr>
        <p:spPr>
          <a:xfrm flipH="1">
            <a:off x="8999721" y="1699137"/>
            <a:ext cx="1856868" cy="3029236"/>
          </a:xfrm>
          <a:custGeom>
            <a:avLst/>
            <a:gdLst>
              <a:gd name="connsiteX0" fmla="*/ 0 w 1515533"/>
              <a:gd name="connsiteY0" fmla="*/ 2974463 h 3029236"/>
              <a:gd name="connsiteX1" fmla="*/ 372533 w 1515533"/>
              <a:gd name="connsiteY1" fmla="*/ 2923663 h 3029236"/>
              <a:gd name="connsiteX2" fmla="*/ 651933 w 1515533"/>
              <a:gd name="connsiteY2" fmla="*/ 2017730 h 3029236"/>
              <a:gd name="connsiteX3" fmla="*/ 905933 w 1515533"/>
              <a:gd name="connsiteY3" fmla="*/ 595330 h 3029236"/>
              <a:gd name="connsiteX4" fmla="*/ 1100666 w 1515533"/>
              <a:gd name="connsiteY4" fmla="*/ 61930 h 3029236"/>
              <a:gd name="connsiteX5" fmla="*/ 1515533 w 1515533"/>
              <a:gd name="connsiteY5" fmla="*/ 11130 h 3029236"/>
              <a:gd name="connsiteX6" fmla="*/ 1515533 w 1515533"/>
              <a:gd name="connsiteY6" fmla="*/ 11130 h 30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5533" h="3029236">
                <a:moveTo>
                  <a:pt x="0" y="2974463"/>
                </a:moveTo>
                <a:cubicBezTo>
                  <a:pt x="131939" y="3028790"/>
                  <a:pt x="263878" y="3083118"/>
                  <a:pt x="372533" y="2923663"/>
                </a:cubicBezTo>
                <a:cubicBezTo>
                  <a:pt x="481188" y="2764208"/>
                  <a:pt x="563033" y="2405785"/>
                  <a:pt x="651933" y="2017730"/>
                </a:cubicBezTo>
                <a:cubicBezTo>
                  <a:pt x="740833" y="1629674"/>
                  <a:pt x="831144" y="921297"/>
                  <a:pt x="905933" y="595330"/>
                </a:cubicBezTo>
                <a:cubicBezTo>
                  <a:pt x="980722" y="269363"/>
                  <a:pt x="999066" y="159297"/>
                  <a:pt x="1100666" y="61930"/>
                </a:cubicBezTo>
                <a:cubicBezTo>
                  <a:pt x="1202266" y="-35437"/>
                  <a:pt x="1515533" y="11130"/>
                  <a:pt x="1515533" y="11130"/>
                </a:cubicBezTo>
                <a:lnTo>
                  <a:pt x="1515533" y="1113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84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893174"/>
            <a:ext cx="11316305" cy="479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3" y="293810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Time-aware Geometrical modelling – combining structural frames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41024CF0-4B82-438A-878F-32C4AB9CD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17553" r="17154" b="16666"/>
          <a:stretch/>
        </p:blipFill>
        <p:spPr bwMode="auto">
          <a:xfrm>
            <a:off x="8353163" y="4123764"/>
            <a:ext cx="3661552" cy="273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CDBE030D-E5F0-46E4-9E30-42C02AF8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996217"/>
            <a:ext cx="4224523" cy="4600249"/>
          </a:xfrm>
        </p:spPr>
        <p:txBody>
          <a:bodyPr>
            <a:normAutofit lnSpcReduction="10000"/>
          </a:bodyPr>
          <a:lstStyle/>
          <a:p>
            <a:pPr marL="72000" indent="0">
              <a:buNone/>
            </a:pPr>
            <a:r>
              <a:rPr lang="fr-FR" dirty="0"/>
              <a:t>Poly-</a:t>
            </a:r>
            <a:r>
              <a:rPr lang="fr-FR" dirty="0" err="1"/>
              <a:t>deformation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step</a:t>
            </a:r>
            <a:r>
              <a:rPr lang="fr-FR" dirty="0"/>
              <a:t> by </a:t>
            </a:r>
            <a:r>
              <a:rPr lang="fr-FR" dirty="0" err="1"/>
              <a:t>step</a:t>
            </a:r>
            <a:endParaRPr lang="fr-FR" dirty="0"/>
          </a:p>
          <a:p>
            <a:pPr lvl="1"/>
            <a:r>
              <a:rPr lang="fr-FR" dirty="0"/>
              <a:t>Time-</a:t>
            </a:r>
            <a:r>
              <a:rPr lang="fr-FR" dirty="0" err="1"/>
              <a:t>aware</a:t>
            </a:r>
            <a:r>
              <a:rPr lang="fr-FR" dirty="0"/>
              <a:t> process:  </a:t>
            </a:r>
            <a:r>
              <a:rPr lang="fr-FR" dirty="0" err="1"/>
              <a:t>youngest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modelled</a:t>
            </a:r>
            <a:r>
              <a:rPr lang="fr-FR" dirty="0"/>
              <a:t> first, </a:t>
            </a:r>
            <a:r>
              <a:rPr lang="fr-FR" dirty="0" err="1"/>
              <a:t>then</a:t>
            </a:r>
            <a:r>
              <a:rPr lang="fr-FR" dirty="0"/>
              <a:t> the second </a:t>
            </a:r>
            <a:r>
              <a:rPr lang="fr-FR" dirty="0" err="1"/>
              <a:t>youngest</a:t>
            </a:r>
            <a:r>
              <a:rPr lang="fr-FR" dirty="0"/>
              <a:t>, etc… </a:t>
            </a:r>
            <a:r>
              <a:rPr lang="fr-FR" dirty="0" err="1"/>
              <a:t>until</a:t>
            </a:r>
            <a:r>
              <a:rPr lang="fr-FR" dirty="0"/>
              <a:t> the </a:t>
            </a:r>
            <a:r>
              <a:rPr lang="fr-FR" dirty="0" err="1"/>
              <a:t>primary</a:t>
            </a:r>
            <a:r>
              <a:rPr lang="fr-FR" dirty="0"/>
              <a:t> foliation (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bedding</a:t>
            </a:r>
            <a:r>
              <a:rPr lang="fr-FR" dirty="0"/>
              <a:t>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modelled</a:t>
            </a:r>
            <a:endParaRPr lang="fr-FR" dirty="0"/>
          </a:p>
          <a:p>
            <a:pPr lvl="2"/>
            <a:endParaRPr lang="fr-FR" dirty="0"/>
          </a:p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(not </a:t>
            </a:r>
            <a:r>
              <a:rPr lang="fr-FR" dirty="0" err="1"/>
              <a:t>mechanical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Event types: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or </a:t>
            </a:r>
            <a:r>
              <a:rPr lang="fr-FR" dirty="0" err="1"/>
              <a:t>family</a:t>
            </a:r>
            <a:r>
              <a:rPr lang="fr-FR" dirty="0"/>
              <a:t> of </a:t>
            </a:r>
            <a:r>
              <a:rPr lang="fr-FR" dirty="0" err="1"/>
              <a:t>faults</a:t>
            </a:r>
            <a:endParaRPr lang="fr-FR" dirty="0"/>
          </a:p>
          <a:p>
            <a:pPr lvl="1"/>
            <a:r>
              <a:rPr lang="fr-FR" dirty="0" err="1"/>
              <a:t>Folding</a:t>
            </a:r>
            <a:r>
              <a:rPr lang="fr-FR" dirty="0"/>
              <a:t> </a:t>
            </a:r>
            <a:r>
              <a:rPr lang="fr-FR" dirty="0" err="1"/>
              <a:t>event</a:t>
            </a:r>
            <a:endParaRPr lang="fr-FR" dirty="0"/>
          </a:p>
          <a:p>
            <a:pPr lvl="1"/>
            <a:r>
              <a:rPr lang="fr-FR" dirty="0" err="1"/>
              <a:t>Unconformity</a:t>
            </a:r>
            <a:endParaRPr lang="fr-FR" dirty="0"/>
          </a:p>
          <a:p>
            <a:pPr lvl="1"/>
            <a:r>
              <a:rPr lang="fr-FR" dirty="0"/>
              <a:t>Intrusions 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5E543748-8B01-40D8-A68C-E7A6BC6A0CAC}"/>
              </a:ext>
            </a:extLst>
          </p:cNvPr>
          <p:cNvSpPr/>
          <p:nvPr/>
        </p:nvSpPr>
        <p:spPr>
          <a:xfrm rot="16915932" flipH="1">
            <a:off x="7272700" y="1726889"/>
            <a:ext cx="1242060" cy="803910"/>
          </a:xfrm>
          <a:prstGeom prst="arc">
            <a:avLst>
              <a:gd name="adj1" fmla="val 2256488"/>
              <a:gd name="adj2" fmla="val 9897648"/>
            </a:avLst>
          </a:prstGeom>
          <a:ln w="47625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5C6E8282-8E3F-45B6-9283-D38DF8A9923C}"/>
              </a:ext>
            </a:extLst>
          </p:cNvPr>
          <p:cNvSpPr/>
          <p:nvPr/>
        </p:nvSpPr>
        <p:spPr>
          <a:xfrm rot="16915932" flipH="1">
            <a:off x="7272699" y="3275018"/>
            <a:ext cx="1242060" cy="803910"/>
          </a:xfrm>
          <a:prstGeom prst="arc">
            <a:avLst>
              <a:gd name="adj1" fmla="val 2256488"/>
              <a:gd name="adj2" fmla="val 9897648"/>
            </a:avLst>
          </a:prstGeom>
          <a:ln w="47625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653D5FC0-9982-4757-99DC-AD00506603D7}"/>
              </a:ext>
            </a:extLst>
          </p:cNvPr>
          <p:cNvSpPr/>
          <p:nvPr/>
        </p:nvSpPr>
        <p:spPr>
          <a:xfrm rot="1537572">
            <a:off x="6688591" y="5125290"/>
            <a:ext cx="1242060" cy="803910"/>
          </a:xfrm>
          <a:prstGeom prst="arc">
            <a:avLst>
              <a:gd name="adj1" fmla="val 2256488"/>
              <a:gd name="adj2" fmla="val 9897648"/>
            </a:avLst>
          </a:prstGeom>
          <a:ln w="47625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1E9D65-59AC-4CCA-B59F-3A55DCD5CF32}"/>
              </a:ext>
            </a:extLst>
          </p:cNvPr>
          <p:cNvSpPr txBox="1"/>
          <p:nvPr/>
        </p:nvSpPr>
        <p:spPr>
          <a:xfrm>
            <a:off x="7943943" y="116849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86BEF1-C148-498B-91C4-2925DA56F7B1}"/>
              </a:ext>
            </a:extLst>
          </p:cNvPr>
          <p:cNvSpPr txBox="1"/>
          <p:nvPr/>
        </p:nvSpPr>
        <p:spPr>
          <a:xfrm>
            <a:off x="7999407" y="279898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0B4F46-06B6-4889-A131-A52652446C4B}"/>
              </a:ext>
            </a:extLst>
          </p:cNvPr>
          <p:cNvSpPr txBox="1"/>
          <p:nvPr/>
        </p:nvSpPr>
        <p:spPr>
          <a:xfrm>
            <a:off x="7979341" y="428935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S0</a:t>
            </a:r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85A203B8-07BF-4C35-AED2-F67AE702DEAA}"/>
              </a:ext>
            </a:extLst>
          </p:cNvPr>
          <p:cNvSpPr/>
          <p:nvPr/>
        </p:nvSpPr>
        <p:spPr>
          <a:xfrm>
            <a:off x="8538210" y="2134869"/>
            <a:ext cx="1981200" cy="155589"/>
          </a:xfrm>
          <a:custGeom>
            <a:avLst/>
            <a:gdLst>
              <a:gd name="connsiteX0" fmla="*/ 0 w 1962150"/>
              <a:gd name="connsiteY0" fmla="*/ 16946 h 16946"/>
              <a:gd name="connsiteX1" fmla="*/ 247650 w 1962150"/>
              <a:gd name="connsiteY1" fmla="*/ 16946 h 16946"/>
              <a:gd name="connsiteX2" fmla="*/ 476250 w 1962150"/>
              <a:gd name="connsiteY2" fmla="*/ 16946 h 16946"/>
              <a:gd name="connsiteX3" fmla="*/ 800100 w 1962150"/>
              <a:gd name="connsiteY3" fmla="*/ 16946 h 16946"/>
              <a:gd name="connsiteX4" fmla="*/ 1095375 w 1962150"/>
              <a:gd name="connsiteY4" fmla="*/ 7421 h 16946"/>
              <a:gd name="connsiteX5" fmla="*/ 1371600 w 1962150"/>
              <a:gd name="connsiteY5" fmla="*/ 16946 h 16946"/>
              <a:gd name="connsiteX6" fmla="*/ 1724025 w 1962150"/>
              <a:gd name="connsiteY6" fmla="*/ 7421 h 16946"/>
              <a:gd name="connsiteX7" fmla="*/ 1962150 w 1962150"/>
              <a:gd name="connsiteY7" fmla="*/ 7421 h 16946"/>
              <a:gd name="connsiteX0" fmla="*/ 0 w 1962150"/>
              <a:gd name="connsiteY0" fmla="*/ 123825 h 132997"/>
              <a:gd name="connsiteX1" fmla="*/ 228600 w 1962150"/>
              <a:gd name="connsiteY1" fmla="*/ 0 h 132997"/>
              <a:gd name="connsiteX2" fmla="*/ 476250 w 1962150"/>
              <a:gd name="connsiteY2" fmla="*/ 123825 h 132997"/>
              <a:gd name="connsiteX3" fmla="*/ 800100 w 1962150"/>
              <a:gd name="connsiteY3" fmla="*/ 123825 h 132997"/>
              <a:gd name="connsiteX4" fmla="*/ 1095375 w 1962150"/>
              <a:gd name="connsiteY4" fmla="*/ 114300 h 132997"/>
              <a:gd name="connsiteX5" fmla="*/ 1371600 w 1962150"/>
              <a:gd name="connsiteY5" fmla="*/ 123825 h 132997"/>
              <a:gd name="connsiteX6" fmla="*/ 1724025 w 1962150"/>
              <a:gd name="connsiteY6" fmla="*/ 114300 h 132997"/>
              <a:gd name="connsiteX7" fmla="*/ 1962150 w 1962150"/>
              <a:gd name="connsiteY7" fmla="*/ 114300 h 132997"/>
              <a:gd name="connsiteX0" fmla="*/ 0 w 1962150"/>
              <a:gd name="connsiteY0" fmla="*/ 133368 h 136980"/>
              <a:gd name="connsiteX1" fmla="*/ 228600 w 1962150"/>
              <a:gd name="connsiteY1" fmla="*/ 9543 h 136980"/>
              <a:gd name="connsiteX2" fmla="*/ 476250 w 1962150"/>
              <a:gd name="connsiteY2" fmla="*/ 133368 h 136980"/>
              <a:gd name="connsiteX3" fmla="*/ 828675 w 1962150"/>
              <a:gd name="connsiteY3" fmla="*/ 18 h 136980"/>
              <a:gd name="connsiteX4" fmla="*/ 1095375 w 1962150"/>
              <a:gd name="connsiteY4" fmla="*/ 123843 h 136980"/>
              <a:gd name="connsiteX5" fmla="*/ 1371600 w 1962150"/>
              <a:gd name="connsiteY5" fmla="*/ 133368 h 136980"/>
              <a:gd name="connsiteX6" fmla="*/ 1724025 w 1962150"/>
              <a:gd name="connsiteY6" fmla="*/ 123843 h 136980"/>
              <a:gd name="connsiteX7" fmla="*/ 1962150 w 1962150"/>
              <a:gd name="connsiteY7" fmla="*/ 123843 h 136980"/>
              <a:gd name="connsiteX0" fmla="*/ 0 w 1962150"/>
              <a:gd name="connsiteY0" fmla="*/ 152400 h 152422"/>
              <a:gd name="connsiteX1" fmla="*/ 228600 w 1962150"/>
              <a:gd name="connsiteY1" fmla="*/ 28575 h 152422"/>
              <a:gd name="connsiteX2" fmla="*/ 476250 w 1962150"/>
              <a:gd name="connsiteY2" fmla="*/ 152400 h 152422"/>
              <a:gd name="connsiteX3" fmla="*/ 828675 w 1962150"/>
              <a:gd name="connsiteY3" fmla="*/ 19050 h 152422"/>
              <a:gd name="connsiteX4" fmla="*/ 1095375 w 1962150"/>
              <a:gd name="connsiteY4" fmla="*/ 142875 h 152422"/>
              <a:gd name="connsiteX5" fmla="*/ 1381125 w 1962150"/>
              <a:gd name="connsiteY5" fmla="*/ 0 h 152422"/>
              <a:gd name="connsiteX6" fmla="*/ 1724025 w 1962150"/>
              <a:gd name="connsiteY6" fmla="*/ 142875 h 152422"/>
              <a:gd name="connsiteX7" fmla="*/ 1962150 w 1962150"/>
              <a:gd name="connsiteY7" fmla="*/ 142875 h 152422"/>
              <a:gd name="connsiteX0" fmla="*/ 0 w 1981200"/>
              <a:gd name="connsiteY0" fmla="*/ 152400 h 152422"/>
              <a:gd name="connsiteX1" fmla="*/ 228600 w 1981200"/>
              <a:gd name="connsiteY1" fmla="*/ 28575 h 152422"/>
              <a:gd name="connsiteX2" fmla="*/ 476250 w 1981200"/>
              <a:gd name="connsiteY2" fmla="*/ 152400 h 152422"/>
              <a:gd name="connsiteX3" fmla="*/ 828675 w 1981200"/>
              <a:gd name="connsiteY3" fmla="*/ 19050 h 152422"/>
              <a:gd name="connsiteX4" fmla="*/ 1095375 w 1981200"/>
              <a:gd name="connsiteY4" fmla="*/ 142875 h 152422"/>
              <a:gd name="connsiteX5" fmla="*/ 1381125 w 1981200"/>
              <a:gd name="connsiteY5" fmla="*/ 0 h 152422"/>
              <a:gd name="connsiteX6" fmla="*/ 1724025 w 1981200"/>
              <a:gd name="connsiteY6" fmla="*/ 142875 h 152422"/>
              <a:gd name="connsiteX7" fmla="*/ 1981200 w 1981200"/>
              <a:gd name="connsiteY7" fmla="*/ 57150 h 152422"/>
              <a:gd name="connsiteX0" fmla="*/ 0 w 1981200"/>
              <a:gd name="connsiteY0" fmla="*/ 152400 h 152422"/>
              <a:gd name="connsiteX1" fmla="*/ 228600 w 1981200"/>
              <a:gd name="connsiteY1" fmla="*/ 28575 h 152422"/>
              <a:gd name="connsiteX2" fmla="*/ 476250 w 1981200"/>
              <a:gd name="connsiteY2" fmla="*/ 152400 h 152422"/>
              <a:gd name="connsiteX3" fmla="*/ 828675 w 1981200"/>
              <a:gd name="connsiteY3" fmla="*/ 19050 h 152422"/>
              <a:gd name="connsiteX4" fmla="*/ 1095375 w 1981200"/>
              <a:gd name="connsiteY4" fmla="*/ 142875 h 152422"/>
              <a:gd name="connsiteX5" fmla="*/ 1381125 w 1981200"/>
              <a:gd name="connsiteY5" fmla="*/ 0 h 152422"/>
              <a:gd name="connsiteX6" fmla="*/ 1724025 w 1981200"/>
              <a:gd name="connsiteY6" fmla="*/ 142875 h 152422"/>
              <a:gd name="connsiteX7" fmla="*/ 1981200 w 1981200"/>
              <a:gd name="connsiteY7" fmla="*/ 57150 h 152422"/>
              <a:gd name="connsiteX0" fmla="*/ 0 w 1981200"/>
              <a:gd name="connsiteY0" fmla="*/ 152400 h 152422"/>
              <a:gd name="connsiteX1" fmla="*/ 228600 w 1981200"/>
              <a:gd name="connsiteY1" fmla="*/ 28575 h 152422"/>
              <a:gd name="connsiteX2" fmla="*/ 476250 w 1981200"/>
              <a:gd name="connsiteY2" fmla="*/ 152400 h 152422"/>
              <a:gd name="connsiteX3" fmla="*/ 828675 w 1981200"/>
              <a:gd name="connsiteY3" fmla="*/ 19050 h 152422"/>
              <a:gd name="connsiteX4" fmla="*/ 1095375 w 1981200"/>
              <a:gd name="connsiteY4" fmla="*/ 142875 h 152422"/>
              <a:gd name="connsiteX5" fmla="*/ 1381125 w 1981200"/>
              <a:gd name="connsiteY5" fmla="*/ 0 h 152422"/>
              <a:gd name="connsiteX6" fmla="*/ 1724025 w 1981200"/>
              <a:gd name="connsiteY6" fmla="*/ 142875 h 152422"/>
              <a:gd name="connsiteX7" fmla="*/ 1981200 w 1981200"/>
              <a:gd name="connsiteY7" fmla="*/ 57150 h 152422"/>
              <a:gd name="connsiteX0" fmla="*/ 0 w 1981200"/>
              <a:gd name="connsiteY0" fmla="*/ 152400 h 152414"/>
              <a:gd name="connsiteX1" fmla="*/ 228600 w 1981200"/>
              <a:gd name="connsiteY1" fmla="*/ 28575 h 152414"/>
              <a:gd name="connsiteX2" fmla="*/ 476250 w 1981200"/>
              <a:gd name="connsiteY2" fmla="*/ 152400 h 152414"/>
              <a:gd name="connsiteX3" fmla="*/ 828675 w 1981200"/>
              <a:gd name="connsiteY3" fmla="*/ 19050 h 152414"/>
              <a:gd name="connsiteX4" fmla="*/ 1095375 w 1981200"/>
              <a:gd name="connsiteY4" fmla="*/ 142875 h 152414"/>
              <a:gd name="connsiteX5" fmla="*/ 1381125 w 1981200"/>
              <a:gd name="connsiteY5" fmla="*/ 0 h 152414"/>
              <a:gd name="connsiteX6" fmla="*/ 1724025 w 1981200"/>
              <a:gd name="connsiteY6" fmla="*/ 142875 h 152414"/>
              <a:gd name="connsiteX7" fmla="*/ 1981200 w 1981200"/>
              <a:gd name="connsiteY7" fmla="*/ 57150 h 152414"/>
              <a:gd name="connsiteX0" fmla="*/ 0 w 1981200"/>
              <a:gd name="connsiteY0" fmla="*/ 152400 h 152414"/>
              <a:gd name="connsiteX1" fmla="*/ 228600 w 1981200"/>
              <a:gd name="connsiteY1" fmla="*/ 28575 h 152414"/>
              <a:gd name="connsiteX2" fmla="*/ 539750 w 1981200"/>
              <a:gd name="connsiteY2" fmla="*/ 152400 h 152414"/>
              <a:gd name="connsiteX3" fmla="*/ 828675 w 1981200"/>
              <a:gd name="connsiteY3" fmla="*/ 19050 h 152414"/>
              <a:gd name="connsiteX4" fmla="*/ 1095375 w 1981200"/>
              <a:gd name="connsiteY4" fmla="*/ 142875 h 152414"/>
              <a:gd name="connsiteX5" fmla="*/ 1381125 w 1981200"/>
              <a:gd name="connsiteY5" fmla="*/ 0 h 152414"/>
              <a:gd name="connsiteX6" fmla="*/ 1724025 w 1981200"/>
              <a:gd name="connsiteY6" fmla="*/ 142875 h 152414"/>
              <a:gd name="connsiteX7" fmla="*/ 1981200 w 1981200"/>
              <a:gd name="connsiteY7" fmla="*/ 57150 h 152414"/>
              <a:gd name="connsiteX0" fmla="*/ 0 w 1981200"/>
              <a:gd name="connsiteY0" fmla="*/ 155575 h 155589"/>
              <a:gd name="connsiteX1" fmla="*/ 228600 w 1981200"/>
              <a:gd name="connsiteY1" fmla="*/ 31750 h 155589"/>
              <a:gd name="connsiteX2" fmla="*/ 539750 w 1981200"/>
              <a:gd name="connsiteY2" fmla="*/ 155575 h 155589"/>
              <a:gd name="connsiteX3" fmla="*/ 828675 w 1981200"/>
              <a:gd name="connsiteY3" fmla="*/ 22225 h 155589"/>
              <a:gd name="connsiteX4" fmla="*/ 1095375 w 1981200"/>
              <a:gd name="connsiteY4" fmla="*/ 146050 h 155589"/>
              <a:gd name="connsiteX5" fmla="*/ 1419225 w 1981200"/>
              <a:gd name="connsiteY5" fmla="*/ 0 h 155589"/>
              <a:gd name="connsiteX6" fmla="*/ 1724025 w 1981200"/>
              <a:gd name="connsiteY6" fmla="*/ 146050 h 155589"/>
              <a:gd name="connsiteX7" fmla="*/ 1981200 w 1981200"/>
              <a:gd name="connsiteY7" fmla="*/ 60325 h 15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1200" h="155589">
                <a:moveTo>
                  <a:pt x="0" y="155575"/>
                </a:moveTo>
                <a:cubicBezTo>
                  <a:pt x="66675" y="152400"/>
                  <a:pt x="138642" y="31750"/>
                  <a:pt x="228600" y="31750"/>
                </a:cubicBezTo>
                <a:cubicBezTo>
                  <a:pt x="318558" y="31750"/>
                  <a:pt x="439738" y="157162"/>
                  <a:pt x="539750" y="155575"/>
                </a:cubicBezTo>
                <a:cubicBezTo>
                  <a:pt x="639762" y="153988"/>
                  <a:pt x="736071" y="23812"/>
                  <a:pt x="828675" y="22225"/>
                </a:cubicBezTo>
                <a:cubicBezTo>
                  <a:pt x="921279" y="20638"/>
                  <a:pt x="996950" y="149754"/>
                  <a:pt x="1095375" y="146050"/>
                </a:cubicBezTo>
                <a:cubicBezTo>
                  <a:pt x="1193800" y="142346"/>
                  <a:pt x="1314450" y="0"/>
                  <a:pt x="1419225" y="0"/>
                </a:cubicBezTo>
                <a:cubicBezTo>
                  <a:pt x="1524000" y="0"/>
                  <a:pt x="1630363" y="135996"/>
                  <a:pt x="1724025" y="146050"/>
                </a:cubicBezTo>
                <a:cubicBezTo>
                  <a:pt x="1817688" y="156104"/>
                  <a:pt x="1947863" y="44450"/>
                  <a:pt x="1981200" y="603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71548A-EBA3-442A-8654-7A06AF3C0DFC}"/>
              </a:ext>
            </a:extLst>
          </p:cNvPr>
          <p:cNvSpPr txBox="1"/>
          <p:nvPr/>
        </p:nvSpPr>
        <p:spPr>
          <a:xfrm>
            <a:off x="8804413" y="1734488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F2</a:t>
            </a:r>
            <a:endParaRPr lang="fr-F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58DAAF-9CF4-4564-A886-A24E52773B34}"/>
              </a:ext>
            </a:extLst>
          </p:cNvPr>
          <p:cNvSpPr txBox="1"/>
          <p:nvPr/>
        </p:nvSpPr>
        <p:spPr>
          <a:xfrm>
            <a:off x="8846019" y="338727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F1</a:t>
            </a:r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6DAACB44-C6AB-4480-8152-37607D11A510}"/>
              </a:ext>
            </a:extLst>
          </p:cNvPr>
          <p:cNvSpPr/>
          <p:nvPr/>
        </p:nvSpPr>
        <p:spPr>
          <a:xfrm>
            <a:off x="8688175" y="3795605"/>
            <a:ext cx="1019175" cy="504825"/>
          </a:xfrm>
          <a:custGeom>
            <a:avLst/>
            <a:gdLst>
              <a:gd name="connsiteX0" fmla="*/ 1019175 w 1019175"/>
              <a:gd name="connsiteY0" fmla="*/ 0 h 504825"/>
              <a:gd name="connsiteX1" fmla="*/ 66675 w 1019175"/>
              <a:gd name="connsiteY1" fmla="*/ 142875 h 504825"/>
              <a:gd name="connsiteX2" fmla="*/ 819150 w 1019175"/>
              <a:gd name="connsiteY2" fmla="*/ 371475 h 504825"/>
              <a:gd name="connsiteX3" fmla="*/ 0 w 1019175"/>
              <a:gd name="connsiteY3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175" h="504825">
                <a:moveTo>
                  <a:pt x="1019175" y="0"/>
                </a:moveTo>
                <a:cubicBezTo>
                  <a:pt x="559593" y="40481"/>
                  <a:pt x="100012" y="80963"/>
                  <a:pt x="66675" y="142875"/>
                </a:cubicBezTo>
                <a:cubicBezTo>
                  <a:pt x="33338" y="204787"/>
                  <a:pt x="830262" y="311150"/>
                  <a:pt x="819150" y="371475"/>
                </a:cubicBezTo>
                <a:cubicBezTo>
                  <a:pt x="808038" y="431800"/>
                  <a:pt x="404019" y="468312"/>
                  <a:pt x="0" y="5048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4A63C6-7373-45AF-BAA2-B53851A3EC0E}"/>
              </a:ext>
            </a:extLst>
          </p:cNvPr>
          <p:cNvGrpSpPr/>
          <p:nvPr/>
        </p:nvGrpSpPr>
        <p:grpSpPr>
          <a:xfrm>
            <a:off x="9822002" y="1210635"/>
            <a:ext cx="771725" cy="703444"/>
            <a:chOff x="8301397" y="911343"/>
            <a:chExt cx="771725" cy="70344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0E1DB3E-21EF-4894-867F-9065213A0130}"/>
                </a:ext>
              </a:extLst>
            </p:cNvPr>
            <p:cNvGrpSpPr/>
            <p:nvPr/>
          </p:nvGrpSpPr>
          <p:grpSpPr>
            <a:xfrm>
              <a:off x="8381411" y="1227449"/>
              <a:ext cx="198592" cy="387338"/>
              <a:chOff x="7927672" y="839714"/>
              <a:chExt cx="281613" cy="549264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23ED2F5-AF6A-4772-843F-DDE3E1B93D51}"/>
                  </a:ext>
                </a:extLst>
              </p:cNvPr>
              <p:cNvCxnSpPr>
                <a:stCxn id="61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3832D68-609A-44B6-83FC-67FB9219574D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13746F7-2C9A-4363-9F79-28D981D44160}"/>
                </a:ext>
              </a:extLst>
            </p:cNvPr>
            <p:cNvGrpSpPr/>
            <p:nvPr/>
          </p:nvGrpSpPr>
          <p:grpSpPr>
            <a:xfrm rot="3360698">
              <a:off x="8780157" y="1173425"/>
              <a:ext cx="198592" cy="387338"/>
              <a:chOff x="7927672" y="839714"/>
              <a:chExt cx="281613" cy="549264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DA38496-E39B-422F-9C22-CE44E5A17DCC}"/>
                  </a:ext>
                </a:extLst>
              </p:cNvPr>
              <p:cNvCxnSpPr>
                <a:stCxn id="59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EC4E49F-74CC-4920-944F-ECD0E97A1F7D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36E666-891E-4F3D-BE3B-CC1204631F00}"/>
                </a:ext>
              </a:extLst>
            </p:cNvPr>
            <p:cNvSpPr txBox="1"/>
            <p:nvPr/>
          </p:nvSpPr>
          <p:spPr>
            <a:xfrm>
              <a:off x="8301397" y="91134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S1</a:t>
              </a:r>
              <a:r>
                <a:rPr lang="fr-FR" baseline="30000" dirty="0"/>
                <a:t>+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328C62-6D13-401C-AB87-D3E2E37AD4B7}"/>
              </a:ext>
            </a:extLst>
          </p:cNvPr>
          <p:cNvGrpSpPr/>
          <p:nvPr/>
        </p:nvGrpSpPr>
        <p:grpSpPr>
          <a:xfrm>
            <a:off x="5313626" y="1260231"/>
            <a:ext cx="484428" cy="546286"/>
            <a:chOff x="3923047" y="583302"/>
            <a:chExt cx="484428" cy="54628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3AA64C2-28E0-47C3-A776-E55633ABE251}"/>
                </a:ext>
              </a:extLst>
            </p:cNvPr>
            <p:cNvGrpSpPr/>
            <p:nvPr/>
          </p:nvGrpSpPr>
          <p:grpSpPr>
            <a:xfrm rot="7497335">
              <a:off x="4027492" y="836623"/>
              <a:ext cx="198592" cy="387338"/>
              <a:chOff x="7927672" y="839714"/>
              <a:chExt cx="281613" cy="549264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2F21290-1A91-4219-AF22-BCB858CE61F5}"/>
                  </a:ext>
                </a:extLst>
              </p:cNvPr>
              <p:cNvCxnSpPr>
                <a:stCxn id="66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F6D5C0E-7CCF-48A5-8347-133452101E7E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3953FAD-03F6-4F07-8581-C36A5BDD92B8}"/>
                </a:ext>
              </a:extLst>
            </p:cNvPr>
            <p:cNvSpPr txBox="1"/>
            <p:nvPr/>
          </p:nvSpPr>
          <p:spPr>
            <a:xfrm>
              <a:off x="3923047" y="583302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S2</a:t>
              </a:r>
              <a:r>
                <a:rPr lang="fr-FR" baseline="30000" dirty="0"/>
                <a:t>+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37BE3E-67DD-4793-BA17-C4026FCF1C17}"/>
              </a:ext>
            </a:extLst>
          </p:cNvPr>
          <p:cNvGrpSpPr/>
          <p:nvPr/>
        </p:nvGrpSpPr>
        <p:grpSpPr>
          <a:xfrm>
            <a:off x="5299460" y="2145944"/>
            <a:ext cx="771725" cy="703444"/>
            <a:chOff x="3775459" y="2145944"/>
            <a:chExt cx="771725" cy="70344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D821182-BF61-4CE6-AB95-4A168D6338D2}"/>
                </a:ext>
              </a:extLst>
            </p:cNvPr>
            <p:cNvGrpSpPr/>
            <p:nvPr/>
          </p:nvGrpSpPr>
          <p:grpSpPr>
            <a:xfrm>
              <a:off x="3855473" y="2462050"/>
              <a:ext cx="198592" cy="387338"/>
              <a:chOff x="7927672" y="839714"/>
              <a:chExt cx="281613" cy="549264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3FE5794-1033-4B9F-801B-18C258B34029}"/>
                  </a:ext>
                </a:extLst>
              </p:cNvPr>
              <p:cNvCxnSpPr>
                <a:stCxn id="74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C1E5D53-9F12-4D9C-8618-F21BD9FDB96D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8AEE4DE-D1A8-4B57-9365-C790D534AED2}"/>
                </a:ext>
              </a:extLst>
            </p:cNvPr>
            <p:cNvGrpSpPr/>
            <p:nvPr/>
          </p:nvGrpSpPr>
          <p:grpSpPr>
            <a:xfrm rot="3360698">
              <a:off x="4254219" y="2408026"/>
              <a:ext cx="198592" cy="387338"/>
              <a:chOff x="7927672" y="839714"/>
              <a:chExt cx="281613" cy="549264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79EBCE7-7BBA-4992-9BF3-916BE154C5F7}"/>
                  </a:ext>
                </a:extLst>
              </p:cNvPr>
              <p:cNvCxnSpPr>
                <a:stCxn id="72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E5C874C-6D52-4C90-B8C8-0E7D8F31BC84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E50E652-FF5B-4089-8976-1646FFE4C185}"/>
                </a:ext>
              </a:extLst>
            </p:cNvPr>
            <p:cNvSpPr txBox="1"/>
            <p:nvPr/>
          </p:nvSpPr>
          <p:spPr>
            <a:xfrm>
              <a:off x="3775459" y="2145944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S1</a:t>
              </a:r>
              <a:r>
                <a:rPr lang="fr-FR" baseline="30000" dirty="0"/>
                <a:t>+</a:t>
              </a:r>
              <a:endParaRPr lang="fr-FR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B3220E8-BFE7-425E-951C-2E1F1630A3A9}"/>
              </a:ext>
            </a:extLst>
          </p:cNvPr>
          <p:cNvGrpSpPr/>
          <p:nvPr/>
        </p:nvGrpSpPr>
        <p:grpSpPr>
          <a:xfrm>
            <a:off x="5386961" y="3704535"/>
            <a:ext cx="736590" cy="684878"/>
            <a:chOff x="3862961" y="3704535"/>
            <a:chExt cx="736590" cy="68487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85FC276-1820-437C-A9BA-D203073C0611}"/>
                </a:ext>
              </a:extLst>
            </p:cNvPr>
            <p:cNvGrpSpPr/>
            <p:nvPr/>
          </p:nvGrpSpPr>
          <p:grpSpPr>
            <a:xfrm rot="20002525">
              <a:off x="3879905" y="4002075"/>
              <a:ext cx="198592" cy="387338"/>
              <a:chOff x="7927672" y="839714"/>
              <a:chExt cx="281613" cy="549264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7BC94BAB-E522-4520-AA64-522B3596FE86}"/>
                  </a:ext>
                </a:extLst>
              </p:cNvPr>
              <p:cNvCxnSpPr>
                <a:stCxn id="82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A081E48-EBDE-4A39-8404-B346B893C8FA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3D23C28-4306-4AAE-B9B4-A5B6717F7F01}"/>
                </a:ext>
              </a:extLst>
            </p:cNvPr>
            <p:cNvGrpSpPr/>
            <p:nvPr/>
          </p:nvGrpSpPr>
          <p:grpSpPr>
            <a:xfrm rot="5400000">
              <a:off x="4306586" y="3918258"/>
              <a:ext cx="198592" cy="387338"/>
              <a:chOff x="7927672" y="839714"/>
              <a:chExt cx="281613" cy="549264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88A029-662C-47E2-8463-C8C67706A523}"/>
                  </a:ext>
                </a:extLst>
              </p:cNvPr>
              <p:cNvCxnSpPr>
                <a:stCxn id="80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260F643-D99B-425E-80E0-0BDC7D1594FA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25AE24-8120-4D61-974C-D2645ABAABE0}"/>
                </a:ext>
              </a:extLst>
            </p:cNvPr>
            <p:cNvSpPr txBox="1"/>
            <p:nvPr/>
          </p:nvSpPr>
          <p:spPr>
            <a:xfrm>
              <a:off x="3862961" y="3704535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S0</a:t>
              </a:r>
              <a:r>
                <a:rPr lang="fr-FR" baseline="30000" dirty="0"/>
                <a:t>+</a:t>
              </a:r>
              <a:endParaRPr lang="fr-FR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123A4C-FECA-4737-BDCE-72E0511F9E23}"/>
              </a:ext>
            </a:extLst>
          </p:cNvPr>
          <p:cNvGrpSpPr/>
          <p:nvPr/>
        </p:nvGrpSpPr>
        <p:grpSpPr>
          <a:xfrm>
            <a:off x="9927310" y="2693083"/>
            <a:ext cx="736590" cy="684878"/>
            <a:chOff x="8403310" y="2693083"/>
            <a:chExt cx="736590" cy="68487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3FB96B8-48C7-4ACD-90FF-DB8485AE3A2A}"/>
                </a:ext>
              </a:extLst>
            </p:cNvPr>
            <p:cNvGrpSpPr/>
            <p:nvPr/>
          </p:nvGrpSpPr>
          <p:grpSpPr>
            <a:xfrm rot="20002525">
              <a:off x="8420254" y="2990623"/>
              <a:ext cx="198592" cy="387338"/>
              <a:chOff x="7927672" y="839714"/>
              <a:chExt cx="281613" cy="549264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155A758-35E7-4EE6-A68E-6093B4ACD797}"/>
                  </a:ext>
                </a:extLst>
              </p:cNvPr>
              <p:cNvCxnSpPr>
                <a:stCxn id="90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AC265FE-6BFE-4CB0-B752-165325750C8C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85DEB59-0DF0-4050-B1B7-4BAF1A0DB15D}"/>
                </a:ext>
              </a:extLst>
            </p:cNvPr>
            <p:cNvGrpSpPr/>
            <p:nvPr/>
          </p:nvGrpSpPr>
          <p:grpSpPr>
            <a:xfrm rot="5400000">
              <a:off x="8846935" y="2906806"/>
              <a:ext cx="198592" cy="387338"/>
              <a:chOff x="7927672" y="839714"/>
              <a:chExt cx="281613" cy="549264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C81DE32-4B8F-4960-BBB8-B7223C0533B7}"/>
                  </a:ext>
                </a:extLst>
              </p:cNvPr>
              <p:cNvCxnSpPr>
                <a:stCxn id="88" idx="0"/>
              </p:cNvCxnSpPr>
              <p:nvPr/>
            </p:nvCxnSpPr>
            <p:spPr>
              <a:xfrm rot="19244618" flipV="1">
                <a:off x="7927672" y="839714"/>
                <a:ext cx="0" cy="45720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bevel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B5A9BC8-0C13-4B3B-B4E7-82F7EDC3B1E3}"/>
                  </a:ext>
                </a:extLst>
              </p:cNvPr>
              <p:cNvSpPr/>
              <p:nvPr/>
            </p:nvSpPr>
            <p:spPr>
              <a:xfrm rot="19244618">
                <a:off x="8037835" y="1227053"/>
                <a:ext cx="171450" cy="16192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98CFC30-53CF-4049-889E-1DAA5D47EA8D}"/>
                </a:ext>
              </a:extLst>
            </p:cNvPr>
            <p:cNvSpPr txBox="1"/>
            <p:nvPr/>
          </p:nvSpPr>
          <p:spPr>
            <a:xfrm>
              <a:off x="8403310" y="2693083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S0</a:t>
              </a:r>
              <a:r>
                <a:rPr lang="fr-FR" baseline="30000" dirty="0"/>
                <a:t>+</a:t>
              </a:r>
              <a:endParaRPr lang="fr-FR" dirty="0"/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02DC21C-A914-44CD-BAB3-1490939380A5}"/>
              </a:ext>
            </a:extLst>
          </p:cNvPr>
          <p:cNvSpPr/>
          <p:nvPr/>
        </p:nvSpPr>
        <p:spPr>
          <a:xfrm rot="13282690" flipH="1">
            <a:off x="8134217" y="1422166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8463D232-2C34-4082-87F4-AA300FC63DE5}"/>
              </a:ext>
            </a:extLst>
          </p:cNvPr>
          <p:cNvSpPr/>
          <p:nvPr/>
        </p:nvSpPr>
        <p:spPr>
          <a:xfrm rot="8317310">
            <a:off x="8963430" y="1421976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0C2A2E45-901C-4EDC-97EA-A1B7016503A5}"/>
              </a:ext>
            </a:extLst>
          </p:cNvPr>
          <p:cNvSpPr/>
          <p:nvPr/>
        </p:nvSpPr>
        <p:spPr>
          <a:xfrm rot="13282690" flipH="1">
            <a:off x="8169719" y="3052115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FEC582BC-8592-44EA-BC63-7FF66E55D1E9}"/>
              </a:ext>
            </a:extLst>
          </p:cNvPr>
          <p:cNvSpPr/>
          <p:nvPr/>
        </p:nvSpPr>
        <p:spPr>
          <a:xfrm rot="8317310">
            <a:off x="8998932" y="3051925"/>
            <a:ext cx="943936" cy="610952"/>
          </a:xfrm>
          <a:prstGeom prst="arc">
            <a:avLst>
              <a:gd name="adj1" fmla="val 2256488"/>
              <a:gd name="adj2" fmla="val 9897648"/>
            </a:avLst>
          </a:prstGeom>
          <a:ln w="31750">
            <a:headEnd type="stealth" w="lg" len="lg"/>
            <a:tailEnd type="none" w="lg" len="lg"/>
          </a:ln>
          <a:effectLst>
            <a:outerShdw blurRad="254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5" name="Picture 6">
            <a:extLst>
              <a:ext uri="{FF2B5EF4-FFF2-40B4-BE49-F238E27FC236}">
                <a16:creationId xmlns:a16="http://schemas.microsoft.com/office/drawing/2014/main" id="{5870C5B0-F737-4CD8-917B-26B1A3D14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9123" r="16661" b="17931"/>
          <a:stretch/>
        </p:blipFill>
        <p:spPr bwMode="auto">
          <a:xfrm>
            <a:off x="6211616" y="1200582"/>
            <a:ext cx="1803958" cy="128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280C63D8-45E5-49C1-87C0-BA6D40E6B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t="16974" r="17276" b="18907"/>
          <a:stretch/>
        </p:blipFill>
        <p:spPr bwMode="auto">
          <a:xfrm>
            <a:off x="6141541" y="2421693"/>
            <a:ext cx="1752188" cy="1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4B4FCFBA-ACED-4451-943F-9CCADC684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t="16729" r="14569" b="17425"/>
          <a:stretch/>
        </p:blipFill>
        <p:spPr bwMode="auto">
          <a:xfrm>
            <a:off x="6222077" y="3889201"/>
            <a:ext cx="1777330" cy="1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06D5527-F294-4182-8E56-554BA1E953D2}"/>
              </a:ext>
            </a:extLst>
          </p:cNvPr>
          <p:cNvSpPr txBox="1"/>
          <p:nvPr/>
        </p:nvSpPr>
        <p:spPr>
          <a:xfrm>
            <a:off x="435428" y="541180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Laurent et al., 2016, EPSL</a:t>
            </a:r>
          </a:p>
        </p:txBody>
      </p:sp>
    </p:spTree>
    <p:extLst>
      <p:ext uri="{BB962C8B-B14F-4D97-AF65-F5344CB8AC3E}">
        <p14:creationId xmlns:p14="http://schemas.microsoft.com/office/powerpoint/2010/main" val="30413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 animBg="1"/>
      <p:bldP spid="51" grpId="0"/>
      <p:bldP spid="52" grpId="0"/>
      <p:bldP spid="53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t="10068" r="9076" b="10748"/>
          <a:stretch/>
        </p:blipFill>
        <p:spPr>
          <a:xfrm>
            <a:off x="6672580" y="134766"/>
            <a:ext cx="5243805" cy="5430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952"/>
            <a:ext cx="5755907" cy="4321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434" y="4970910"/>
            <a:ext cx="457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~15 minutes from raw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(6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map2loop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9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LoopStructural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8563" y="5109410"/>
            <a:ext cx="50718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Comparison between top surface of model and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8364" y="1435100"/>
            <a:ext cx="77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5x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v.e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610" y="18908"/>
            <a:ext cx="26901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LoopStructural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9A75-6061-4E3F-872F-084CF0CC4773}"/>
              </a:ext>
            </a:extLst>
          </p:cNvPr>
          <p:cNvGrpSpPr/>
          <p:nvPr/>
        </p:nvGrpSpPr>
        <p:grpSpPr>
          <a:xfrm>
            <a:off x="0" y="5902147"/>
            <a:ext cx="3533942" cy="955853"/>
            <a:chOff x="0" y="5902766"/>
            <a:chExt cx="3471334" cy="9389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8C61C7-8E1C-44C9-AADF-943B54025EF6}"/>
                </a:ext>
              </a:extLst>
            </p:cNvPr>
            <p:cNvGrpSpPr/>
            <p:nvPr/>
          </p:nvGrpSpPr>
          <p:grpSpPr>
            <a:xfrm>
              <a:off x="0" y="5902766"/>
              <a:ext cx="3470578" cy="938919"/>
              <a:chOff x="505691" y="5740541"/>
              <a:chExt cx="3027219" cy="81897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905CE38-E3E6-4B7E-86F0-97A3DD02F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691" y="6181863"/>
                <a:ext cx="2370368" cy="377652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F2F7393-0D79-4955-96D3-C1F73B4D5752}"/>
                  </a:ext>
                </a:extLst>
              </p:cNvPr>
              <p:cNvGrpSpPr/>
              <p:nvPr/>
            </p:nvGrpSpPr>
            <p:grpSpPr>
              <a:xfrm>
                <a:off x="505691" y="5740541"/>
                <a:ext cx="3027219" cy="536489"/>
                <a:chOff x="505691" y="4509153"/>
                <a:chExt cx="9975515" cy="1767878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B099791-7283-4132-B300-BBBF7111E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9301" y="4509153"/>
                  <a:ext cx="9961905" cy="1752381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F330BF0-7FB3-40F8-917B-A33A886804BB}"/>
                    </a:ext>
                  </a:extLst>
                </p:cNvPr>
                <p:cNvSpPr/>
                <p:nvPr/>
              </p:nvSpPr>
              <p:spPr>
                <a:xfrm>
                  <a:off x="505691" y="6027696"/>
                  <a:ext cx="6673525" cy="2493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D82E17-4379-410D-9DC9-029CEA838223}"/>
                </a:ext>
              </a:extLst>
            </p:cNvPr>
            <p:cNvSpPr/>
            <p:nvPr/>
          </p:nvSpPr>
          <p:spPr>
            <a:xfrm>
              <a:off x="2624667" y="6425690"/>
              <a:ext cx="846667" cy="415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95789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8365C1-E6D5-49AC-B3CF-346BEF6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7" y="286603"/>
            <a:ext cx="11036549" cy="702303"/>
          </a:xfrm>
        </p:spPr>
        <p:txBody>
          <a:bodyPr>
            <a:normAutofit fontScale="90000"/>
          </a:bodyPr>
          <a:lstStyle/>
          <a:p>
            <a:r>
              <a:rPr lang="en-AU" dirty="0"/>
              <a:t>Proof of concept - Bayesian </a:t>
            </a:r>
            <a:r>
              <a:rPr lang="en-AU" dirty="0" err="1"/>
              <a:t>LoopStructural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FB1B4A-CD08-4991-81FC-A91E7F879152}"/>
              </a:ext>
            </a:extLst>
          </p:cNvPr>
          <p:cNvSpPr/>
          <p:nvPr/>
        </p:nvSpPr>
        <p:spPr>
          <a:xfrm>
            <a:off x="370986" y="985434"/>
            <a:ext cx="1159076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Bayesian modelling – proof of concept</a:t>
            </a:r>
          </a:p>
          <a:p>
            <a:pPr marL="342900" indent="-342900">
              <a:buAutoNum type="alphaLcParenR"/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Faulted fold series</a:t>
            </a:r>
          </a:p>
          <a:p>
            <a:pPr marL="342900" indent="-342900">
              <a:buAutoNum type="alphaLcParenR"/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Posterior probabilities for displacement and Fourier series coefficients</a:t>
            </a:r>
          </a:p>
          <a:p>
            <a:pPr marL="342900" indent="-342900">
              <a:buAutoNum type="alphaLcParenR"/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S-Plot showing 1000 realisations of the fold profile sampled from the posterior distribution. </a:t>
            </a:r>
            <a:endParaRPr lang="en-A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3">
            <a:extLst>
              <a:ext uri="{FF2B5EF4-FFF2-40B4-BE49-F238E27FC236}">
                <a16:creationId xmlns:a16="http://schemas.microsoft.com/office/drawing/2014/main" id="{824C41F9-6287-469F-BA4D-B0E7CA4C89E6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05347" y="2068990"/>
            <a:ext cx="4132275" cy="3710905"/>
          </a:xfrm>
          <a:prstGeom prst="rect">
            <a:avLst/>
          </a:prstGeom>
        </p:spPr>
      </p:pic>
      <p:pic>
        <p:nvPicPr>
          <p:cNvPr id="8" name="Image1">
            <a:extLst>
              <a:ext uri="{FF2B5EF4-FFF2-40B4-BE49-F238E27FC236}">
                <a16:creationId xmlns:a16="http://schemas.microsoft.com/office/drawing/2014/main" id="{EF683AE8-728C-4965-8927-1C24E2EA2B6D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70825" y="2120900"/>
            <a:ext cx="3590925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3241A0-EFA7-4BD5-AA81-82D43211D07B}"/>
              </a:ext>
            </a:extLst>
          </p:cNvPr>
          <p:cNvSpPr txBox="1"/>
          <p:nvPr/>
        </p:nvSpPr>
        <p:spPr>
          <a:xfrm>
            <a:off x="8229600" y="98543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13B47FA-E9B8-4319-9761-A9285523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86" y="2739760"/>
            <a:ext cx="4311081" cy="304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BB4954-D42C-4882-9D1B-AC1D5326A6E7}"/>
              </a:ext>
            </a:extLst>
          </p:cNvPr>
          <p:cNvCxnSpPr>
            <a:cxnSpLocks/>
          </p:cNvCxnSpPr>
          <p:nvPr/>
        </p:nvCxnSpPr>
        <p:spPr>
          <a:xfrm flipH="1" flipV="1">
            <a:off x="1268399" y="3045648"/>
            <a:ext cx="434551" cy="383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0B098C-57A1-43C6-A5CF-E228223F7C46}"/>
              </a:ext>
            </a:extLst>
          </p:cNvPr>
          <p:cNvCxnSpPr>
            <a:cxnSpLocks/>
          </p:cNvCxnSpPr>
          <p:nvPr/>
        </p:nvCxnSpPr>
        <p:spPr>
          <a:xfrm>
            <a:off x="1338064" y="2900629"/>
            <a:ext cx="447423" cy="401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77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40267" y="893174"/>
            <a:ext cx="11316305" cy="479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3" y="293810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Inverting for geometry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CDBE030D-E5F0-46E4-9E30-42C02AF8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346922"/>
            <a:ext cx="4224523" cy="4023360"/>
          </a:xfrm>
        </p:spPr>
        <p:txBody>
          <a:bodyPr>
            <a:normAutofit/>
          </a:bodyPr>
          <a:lstStyle/>
          <a:p>
            <a:pPr lvl="2"/>
            <a:endParaRPr lang="fr-FR" dirty="0"/>
          </a:p>
          <a:p>
            <a:pPr marL="72000" indent="0">
              <a:buNone/>
            </a:pPr>
            <a:r>
              <a:rPr lang="fr-FR" dirty="0" err="1"/>
              <a:t>We</a:t>
            </a:r>
            <a:r>
              <a:rPr lang="fr-FR" dirty="0"/>
              <a:t> are building an inversion </a:t>
            </a:r>
            <a:r>
              <a:rPr lang="fr-FR" dirty="0" err="1"/>
              <a:t>scheme</a:t>
            </a:r>
            <a:r>
              <a:rPr lang="fr-FR" dirty="0"/>
              <a:t> for </a:t>
            </a:r>
            <a:r>
              <a:rPr lang="fr-FR" dirty="0" err="1"/>
              <a:t>geology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probabilistic</a:t>
            </a:r>
            <a:r>
              <a:rPr lang="fr-FR" dirty="0"/>
              <a:t> (</a:t>
            </a:r>
            <a:r>
              <a:rPr lang="fr-FR" dirty="0" err="1"/>
              <a:t>Bayesian</a:t>
            </a:r>
            <a:r>
              <a:rPr lang="fr-FR" dirty="0"/>
              <a:t>) </a:t>
            </a:r>
            <a:r>
              <a:rPr lang="fr-FR" dirty="0" err="1"/>
              <a:t>modelling</a:t>
            </a:r>
            <a:endParaRPr lang="fr-FR" dirty="0"/>
          </a:p>
          <a:p>
            <a:pPr marL="650358" lvl="1" indent="-285750">
              <a:buFont typeface="Wingdings" panose="05000000000000000000" pitchFamily="2" charset="2"/>
              <a:buChar char="§"/>
            </a:pPr>
            <a:r>
              <a:rPr lang="fr-FR" dirty="0"/>
              <a:t>Map2loop can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a-priori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density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for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parameters</a:t>
            </a:r>
            <a:r>
              <a:rPr lang="fr-FR" dirty="0"/>
              <a:t>.  </a:t>
            </a:r>
          </a:p>
          <a:p>
            <a:pPr marL="650358" lvl="1" indent="-285750">
              <a:buFont typeface="Wingdings" panose="05000000000000000000" pitchFamily="2" charset="2"/>
              <a:buChar char="§"/>
            </a:pPr>
            <a:r>
              <a:rPr lang="fr-FR" dirty="0" err="1"/>
              <a:t>Users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pdfs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accumulated</a:t>
            </a:r>
            <a:r>
              <a:rPr lang="fr-FR" dirty="0"/>
              <a:t> </a:t>
            </a:r>
            <a:r>
              <a:rPr lang="fr-FR" dirty="0" err="1"/>
              <a:t>knowledge</a:t>
            </a:r>
            <a:r>
              <a:rPr lang="fr-FR" dirty="0"/>
              <a:t>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06D5527-F294-4182-8E56-554BA1E953D2}"/>
              </a:ext>
            </a:extLst>
          </p:cNvPr>
          <p:cNvSpPr txBox="1"/>
          <p:nvPr/>
        </p:nvSpPr>
        <p:spPr>
          <a:xfrm>
            <a:off x="2286000" y="6456196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Laurent et al., 2016, EPSL</a:t>
            </a:r>
          </a:p>
        </p:txBody>
      </p:sp>
      <p:pic>
        <p:nvPicPr>
          <p:cNvPr id="99" name="Picture 14" descr="Image">
            <a:extLst>
              <a:ext uri="{FF2B5EF4-FFF2-40B4-BE49-F238E27FC236}">
                <a16:creationId xmlns:a16="http://schemas.microsoft.com/office/drawing/2014/main" id="{84C67ACE-CB4B-4177-A0C4-510A40A96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6" t="22778" r="16458" b="21667"/>
          <a:stretch/>
        </p:blipFill>
        <p:spPr bwMode="auto">
          <a:xfrm>
            <a:off x="8565303" y="996218"/>
            <a:ext cx="2983230" cy="195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>
            <a:extLst>
              <a:ext uri="{FF2B5EF4-FFF2-40B4-BE49-F238E27FC236}">
                <a16:creationId xmlns:a16="http://schemas.microsoft.com/office/drawing/2014/main" id="{9E574425-EB55-4DD1-ABA0-699CF4725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89" y="1047029"/>
            <a:ext cx="4458111" cy="445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18A0CA0D-F5D1-4AE4-BB3B-A9439D11DB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208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538B11-4264-43B6-AA36-E9D131A08A2E}"/>
              </a:ext>
            </a:extLst>
          </p:cNvPr>
          <p:cNvSpPr txBox="1"/>
          <p:nvPr/>
        </p:nvSpPr>
        <p:spPr>
          <a:xfrm>
            <a:off x="-1587" y="32005"/>
            <a:ext cx="12187236" cy="10787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666B1F-2B2D-4253-A5ED-908D074E1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" y="108406"/>
            <a:ext cx="11696700" cy="10023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A7F81B-1C2C-4EE5-8586-BF16BC8B8D51}"/>
              </a:ext>
            </a:extLst>
          </p:cNvPr>
          <p:cNvSpPr/>
          <p:nvPr/>
        </p:nvSpPr>
        <p:spPr>
          <a:xfrm>
            <a:off x="-3176" y="1091183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848FF4-068D-4020-9098-0CF461C0BE38}"/>
              </a:ext>
            </a:extLst>
          </p:cNvPr>
          <p:cNvSpPr/>
          <p:nvPr/>
        </p:nvSpPr>
        <p:spPr>
          <a:xfrm>
            <a:off x="6351" y="0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183868-1506-4CBE-A710-9A83A26E9FB9}"/>
              </a:ext>
            </a:extLst>
          </p:cNvPr>
          <p:cNvSpPr/>
          <p:nvPr/>
        </p:nvSpPr>
        <p:spPr>
          <a:xfrm>
            <a:off x="-3176" y="4915081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1F1454C-506B-002F-8164-23006F29D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1742" y="1295170"/>
            <a:ext cx="6372038" cy="96397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269E8F4-B1C5-9F37-1217-D9657E8D2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8868" y="3969362"/>
            <a:ext cx="3337785" cy="70314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1B41953-9646-273F-DCE7-BCAF654462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58064" y="3162582"/>
            <a:ext cx="3665141" cy="7031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6A8EFFD-2135-763D-C183-BA421B5348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7910" y="2361594"/>
            <a:ext cx="4048816" cy="7031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2ACF54E-7A0D-9356-F30E-8F3EB5A885A1}"/>
              </a:ext>
            </a:extLst>
          </p:cNvPr>
          <p:cNvGrpSpPr/>
          <p:nvPr/>
        </p:nvGrpSpPr>
        <p:grpSpPr>
          <a:xfrm>
            <a:off x="7456862" y="2297861"/>
            <a:ext cx="1910404" cy="523220"/>
            <a:chOff x="8427699" y="2397913"/>
            <a:chExt cx="1910404" cy="52322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FAD768-9F0B-1572-72F1-76554179253B}"/>
                </a:ext>
              </a:extLst>
            </p:cNvPr>
            <p:cNvSpPr/>
            <p:nvPr/>
          </p:nvSpPr>
          <p:spPr>
            <a:xfrm>
              <a:off x="8427699" y="2459468"/>
              <a:ext cx="19104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Findable, Accessible, Interoperable, Reusable</a:t>
              </a:r>
              <a:endParaRPr lang="en-AU" sz="1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5403F6E-C3DD-FBC6-D2B1-F651E1871A61}"/>
                </a:ext>
              </a:extLst>
            </p:cNvPr>
            <p:cNvSpPr/>
            <p:nvPr/>
          </p:nvSpPr>
          <p:spPr>
            <a:xfrm>
              <a:off x="8715983" y="2397913"/>
              <a:ext cx="28572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2800" dirty="0">
                  <a:solidFill>
                    <a:srgbClr val="FF0000"/>
                  </a:solidFill>
                  <a:latin typeface="Arial" panose="020B0604020202020204" pitchFamily="34" charset="0"/>
                </a:rPr>
                <a:t>*</a:t>
              </a:r>
              <a:endParaRPr lang="en-AU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519C5DD-C56D-E00D-2343-53E59E71A276}"/>
              </a:ext>
            </a:extLst>
          </p:cNvPr>
          <p:cNvSpPr/>
          <p:nvPr/>
        </p:nvSpPr>
        <p:spPr>
          <a:xfrm>
            <a:off x="5565221" y="2418391"/>
            <a:ext cx="208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2800" b="1" dirty="0">
                <a:solidFill>
                  <a:srgbClr val="FF0000"/>
                </a:solidFill>
                <a:latin typeface="Arial" panose="020B0604020202020204" pitchFamily="34" charset="0"/>
              </a:rPr>
              <a:t>*</a:t>
            </a:r>
            <a:endParaRPr lang="en-AU" sz="2800" b="1" dirty="0">
              <a:solidFill>
                <a:srgbClr val="FF0000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532AC5B-1E51-59E0-C13D-7511F14191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804" y="1179179"/>
            <a:ext cx="4127873" cy="370411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170415C-40EA-03C8-0837-6532A7FC3D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75178" y="3998423"/>
            <a:ext cx="2118702" cy="10593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2137186-B059-2AA4-D8F0-700444212B11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" y="6548238"/>
            <a:ext cx="4138929" cy="3097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AAE308-0E33-DC8C-FF9E-E472299F97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53348" y="5065032"/>
            <a:ext cx="1681083" cy="319928"/>
          </a:xfrm>
          <a:prstGeom prst="rect">
            <a:avLst/>
          </a:prstGeom>
        </p:spPr>
      </p:pic>
      <p:pic>
        <p:nvPicPr>
          <p:cNvPr id="49" name="Picture 14" descr="Monash_logo_rgb">
            <a:extLst>
              <a:ext uri="{FF2B5EF4-FFF2-40B4-BE49-F238E27FC236}">
                <a16:creationId xmlns:a16="http://schemas.microsoft.com/office/drawing/2014/main" id="{22F7F311-D761-8452-B559-54B8B37B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25755" y="5130347"/>
            <a:ext cx="1550060" cy="20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112FE40-6C5A-89F6-3453-B6F726ED1C39}"/>
              </a:ext>
            </a:extLst>
          </p:cNvPr>
          <p:cNvGrpSpPr/>
          <p:nvPr/>
        </p:nvGrpSpPr>
        <p:grpSpPr>
          <a:xfrm>
            <a:off x="6709322" y="5166962"/>
            <a:ext cx="747540" cy="398656"/>
            <a:chOff x="525494" y="4057933"/>
            <a:chExt cx="1607459" cy="85724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3A2DDC5-8305-E528-13EC-6E4FEE5BB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94" y="4111446"/>
              <a:ext cx="1607459" cy="803730"/>
            </a:xfrm>
            <a:prstGeom prst="rect">
              <a:avLst/>
            </a:prstGeom>
          </p:spPr>
        </p:pic>
        <p:pic>
          <p:nvPicPr>
            <p:cNvPr id="52" name="Picture 4" descr="RING">
              <a:extLst>
                <a:ext uri="{FF2B5EF4-FFF2-40B4-BE49-F238E27FC236}">
                  <a16:creationId xmlns:a16="http://schemas.microsoft.com/office/drawing/2014/main" id="{FCA75773-6FFB-FFE1-E89A-02DD53304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4" y="4057933"/>
              <a:ext cx="926879" cy="36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C55D89B6-C06F-4074-7BBA-E7AA118A72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83" y="5789487"/>
            <a:ext cx="688264" cy="298719"/>
          </a:xfrm>
          <a:prstGeom prst="rect">
            <a:avLst/>
          </a:prstGeom>
        </p:spPr>
      </p:pic>
      <p:pic>
        <p:nvPicPr>
          <p:cNvPr id="54" name="Picture 2" descr="Home, Australian Research Council, Australian Government - logo">
            <a:extLst>
              <a:ext uri="{FF2B5EF4-FFF2-40B4-BE49-F238E27FC236}">
                <a16:creationId xmlns:a16="http://schemas.microsoft.com/office/drawing/2014/main" id="{D7923D98-F8F9-213F-F3F3-BF503244F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1" y="5466303"/>
            <a:ext cx="1142305" cy="2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453E62-90F3-451D-1FFD-DAF3CFD21CB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37215" y="5417706"/>
            <a:ext cx="789576" cy="540196"/>
          </a:xfrm>
          <a:prstGeom prst="rect">
            <a:avLst/>
          </a:prstGeom>
        </p:spPr>
      </p:pic>
      <p:pic>
        <p:nvPicPr>
          <p:cNvPr id="56" name="Picture 8" descr="logo">
            <a:extLst>
              <a:ext uri="{FF2B5EF4-FFF2-40B4-BE49-F238E27FC236}">
                <a16:creationId xmlns:a16="http://schemas.microsoft.com/office/drawing/2014/main" id="{D9D54A33-9483-92BB-B7EC-2CE3691FC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44" y="5128461"/>
            <a:ext cx="1150364" cy="42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97682B8-52AB-97B4-A26F-E68E273E417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92083" y="6070850"/>
            <a:ext cx="768848" cy="28611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2A3B75E-9A66-11A8-C8E6-56035ABD3B9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2841" y="6031066"/>
            <a:ext cx="1727234" cy="3052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A8E4412-597C-25B8-1401-67199ADB34E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488" y="5559603"/>
            <a:ext cx="543709" cy="54370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4D78E3D-0B78-1AB8-7E67-3D56EC91C0D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59686" y="5150289"/>
            <a:ext cx="1145314" cy="26178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8E86338-C704-2031-51D7-5BA845516C27}"/>
              </a:ext>
            </a:extLst>
          </p:cNvPr>
          <p:cNvSpPr/>
          <p:nvPr/>
        </p:nvSpPr>
        <p:spPr>
          <a:xfrm>
            <a:off x="-3176" y="4915081"/>
            <a:ext cx="12188825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" name="Picture 2" descr="minex-logo-neg">
            <a:extLst>
              <a:ext uri="{FF2B5EF4-FFF2-40B4-BE49-F238E27FC236}">
                <a16:creationId xmlns:a16="http://schemas.microsoft.com/office/drawing/2014/main" id="{D1122B86-9303-36F0-61E6-CD2AB2C6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655" y="5165134"/>
            <a:ext cx="1492469" cy="305295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63" name="Picture 4" descr="Image result for BHP">
            <a:extLst>
              <a:ext uri="{FF2B5EF4-FFF2-40B4-BE49-F238E27FC236}">
                <a16:creationId xmlns:a16="http://schemas.microsoft.com/office/drawing/2014/main" id="{12399DB7-8EBE-9FA1-2388-A8B1E3FB0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288" y="5709960"/>
            <a:ext cx="460789" cy="1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Image result for anglo american">
            <a:extLst>
              <a:ext uri="{FF2B5EF4-FFF2-40B4-BE49-F238E27FC236}">
                <a16:creationId xmlns:a16="http://schemas.microsoft.com/office/drawing/2014/main" id="{2D6EF31F-8601-006D-4E4A-B8FF2DC63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380" y="5728257"/>
            <a:ext cx="1369816" cy="17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FA7E4F0-D891-4B9D-B2A1-32F1D332EAB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290420" y="5911675"/>
            <a:ext cx="2228661" cy="49793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630E029-AE73-A694-527A-D5CEA3279E2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537685" y="6474347"/>
            <a:ext cx="831306" cy="25810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BBC97AF-F8AD-F6D3-B9CC-8EE0FF61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04" y="5825073"/>
            <a:ext cx="491553" cy="49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D2D988B-CEF6-F200-4CCB-E03978C6AEE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959794" y="6371495"/>
            <a:ext cx="675490" cy="3317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937AD4A-BB9C-FA17-C824-741CCADA438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84929" y="6291576"/>
            <a:ext cx="566163" cy="4915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708B857-BF63-A44E-F48C-4374789E6AF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055750" y="5505211"/>
            <a:ext cx="936562" cy="38013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691A83F-7B03-E5E3-D53C-8AA7BBAA3DC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85557" y="5539795"/>
            <a:ext cx="952904" cy="32459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99EDBEC-C877-C45A-DE98-716442A9B8F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735231" y="5042822"/>
            <a:ext cx="701436" cy="433240"/>
          </a:xfrm>
          <a:prstGeom prst="rect">
            <a:avLst/>
          </a:prstGeom>
        </p:spPr>
      </p:pic>
      <p:pic>
        <p:nvPicPr>
          <p:cNvPr id="73" name="Picture 6" descr="U.S. Geological Survey Laboratories | Center for Water, Earth Science and  Technology | University of Colorado Boulder">
            <a:extLst>
              <a:ext uri="{FF2B5EF4-FFF2-40B4-BE49-F238E27FC236}">
                <a16:creationId xmlns:a16="http://schemas.microsoft.com/office/drawing/2014/main" id="{0DD8CF0F-3ADB-B8BF-6622-DF0D4E4C8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929" y="6282209"/>
            <a:ext cx="1090825" cy="43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CD4B021-7256-C473-ECFF-640ACC7821B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68945" y="6188139"/>
            <a:ext cx="1727234" cy="3052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1B04D1-D1E6-A15C-BADF-67AA99ABC6C4}"/>
              </a:ext>
            </a:extLst>
          </p:cNvPr>
          <p:cNvSpPr txBox="1"/>
          <p:nvPr/>
        </p:nvSpPr>
        <p:spPr>
          <a:xfrm>
            <a:off x="9875179" y="1216308"/>
            <a:ext cx="2135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Loop3d.org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4E7B2-828C-C4D0-2D08-532154487CD9}"/>
              </a:ext>
            </a:extLst>
          </p:cNvPr>
          <p:cNvSpPr txBox="1"/>
          <p:nvPr/>
        </p:nvSpPr>
        <p:spPr>
          <a:xfrm>
            <a:off x="10064498" y="1684456"/>
            <a:ext cx="2835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1" dirty="0"/>
              <a:t>Open-source is the future  </a:t>
            </a:r>
            <a:r>
              <a:rPr lang="en-AU" sz="1400" dirty="0">
                <a:hlinkClick r:id="rId41"/>
              </a:rPr>
              <a:t>github.com/Loop3D/</a:t>
            </a: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1149615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25147" y="914925"/>
            <a:ext cx="11316305" cy="479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3" y="293810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Inverting for geometry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CDBE030D-E5F0-46E4-9E30-42C02AF8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80" y="1126808"/>
            <a:ext cx="4837507" cy="4023360"/>
          </a:xfrm>
        </p:spPr>
        <p:txBody>
          <a:bodyPr>
            <a:normAutofit/>
          </a:bodyPr>
          <a:lstStyle/>
          <a:p>
            <a:pPr marL="72000" indent="0">
              <a:buNone/>
            </a:pPr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faulted</a:t>
            </a:r>
            <a:r>
              <a:rPr lang="fr-FR" dirty="0"/>
              <a:t> </a:t>
            </a:r>
            <a:r>
              <a:rPr lang="fr-FR" dirty="0" err="1"/>
              <a:t>folded</a:t>
            </a:r>
            <a:r>
              <a:rPr lang="fr-FR" dirty="0"/>
              <a:t> </a:t>
            </a:r>
            <a:r>
              <a:rPr lang="fr-FR" dirty="0" err="1"/>
              <a:t>layered</a:t>
            </a:r>
            <a:r>
              <a:rPr lang="fr-FR" dirty="0"/>
              <a:t> model. </a:t>
            </a:r>
          </a:p>
          <a:p>
            <a:pPr marL="72000" indent="0">
              <a:buNone/>
            </a:pPr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recover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location, </a:t>
            </a:r>
            <a:r>
              <a:rPr lang="fr-FR" dirty="0" err="1"/>
              <a:t>dip</a:t>
            </a:r>
            <a:r>
              <a:rPr lang="fr-FR" dirty="0"/>
              <a:t> and </a:t>
            </a:r>
            <a:r>
              <a:rPr lang="fr-FR" dirty="0" err="1"/>
              <a:t>displacement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gravity</a:t>
            </a:r>
            <a:r>
              <a:rPr lang="fr-FR" dirty="0"/>
              <a:t> profile.</a:t>
            </a:r>
          </a:p>
          <a:p>
            <a:pPr marL="72000" indent="0">
              <a:buNone/>
            </a:pPr>
            <a:r>
              <a:rPr lang="fr-FR" dirty="0" err="1"/>
              <a:t>Folded</a:t>
            </a:r>
            <a:r>
              <a:rPr lang="fr-FR" dirty="0"/>
              <a:t> </a:t>
            </a:r>
            <a:r>
              <a:rPr lang="fr-FR" dirty="0" err="1"/>
              <a:t>layered</a:t>
            </a:r>
            <a:r>
              <a:rPr lang="fr-FR" dirty="0"/>
              <a:t> model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density</a:t>
            </a:r>
            <a:r>
              <a:rPr lang="fr-FR" dirty="0"/>
              <a:t> distributions</a:t>
            </a:r>
          </a:p>
          <a:p>
            <a:pPr marL="72000" indent="0">
              <a:buNone/>
            </a:pPr>
            <a:r>
              <a:rPr lang="fr-FR" dirty="0" err="1"/>
              <a:t>Likelihood</a:t>
            </a:r>
            <a:r>
              <a:rPr lang="fr-FR" dirty="0"/>
              <a:t> = </a:t>
            </a:r>
            <a:r>
              <a:rPr lang="fr-FR" dirty="0" err="1"/>
              <a:t>misfit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observed</a:t>
            </a:r>
            <a:r>
              <a:rPr lang="fr-FR" dirty="0"/>
              <a:t> and </a:t>
            </a:r>
            <a:r>
              <a:rPr lang="fr-FR" dirty="0" err="1"/>
              <a:t>calculated</a:t>
            </a:r>
            <a:r>
              <a:rPr lang="fr-FR" dirty="0"/>
              <a:t> </a:t>
            </a:r>
            <a:r>
              <a:rPr lang="fr-FR" dirty="0" err="1"/>
              <a:t>gravity</a:t>
            </a:r>
            <a:endParaRPr lang="fr-FR" dirty="0"/>
          </a:p>
          <a:p>
            <a:pPr marL="72000" indent="0">
              <a:buNone/>
            </a:pPr>
            <a:r>
              <a:rPr lang="fr-FR" dirty="0"/>
              <a:t>Multiple </a:t>
            </a:r>
            <a:r>
              <a:rPr lang="fr-FR" dirty="0" err="1"/>
              <a:t>mcmc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E24E8-A085-4BCB-94FA-AE06307AF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16" y="230574"/>
            <a:ext cx="6494637" cy="54054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59132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425147" y="914925"/>
            <a:ext cx="11316305" cy="479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3" y="293810"/>
            <a:ext cx="10467124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Inverting for geometry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DE410-07DF-4016-A39A-40004630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23" y="1126806"/>
            <a:ext cx="8344326" cy="4133171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917AEBD-DAEA-42A4-BFAA-010083CE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80" y="1126807"/>
            <a:ext cx="2774043" cy="4343359"/>
          </a:xfrm>
        </p:spPr>
        <p:txBody>
          <a:bodyPr>
            <a:normAutofit fontScale="92500" lnSpcReduction="20000"/>
          </a:bodyPr>
          <a:lstStyle/>
          <a:p>
            <a:pPr marL="72000" indent="0">
              <a:buNone/>
            </a:pPr>
            <a:r>
              <a:rPr lang="fr-FR" dirty="0" err="1"/>
              <a:t>Synthetic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faulted</a:t>
            </a:r>
            <a:r>
              <a:rPr lang="fr-FR" dirty="0"/>
              <a:t> </a:t>
            </a:r>
            <a:r>
              <a:rPr lang="fr-FR" dirty="0" err="1"/>
              <a:t>folded</a:t>
            </a:r>
            <a:r>
              <a:rPr lang="fr-FR" dirty="0"/>
              <a:t> </a:t>
            </a:r>
            <a:r>
              <a:rPr lang="fr-FR" dirty="0" err="1"/>
              <a:t>layered</a:t>
            </a:r>
            <a:r>
              <a:rPr lang="fr-FR" dirty="0"/>
              <a:t> model. </a:t>
            </a:r>
          </a:p>
          <a:p>
            <a:pPr marL="72000" indent="0">
              <a:buNone/>
            </a:pPr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recover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location, </a:t>
            </a:r>
            <a:r>
              <a:rPr lang="fr-FR" dirty="0" err="1"/>
              <a:t>dip</a:t>
            </a:r>
            <a:r>
              <a:rPr lang="fr-FR" dirty="0"/>
              <a:t> and </a:t>
            </a:r>
            <a:r>
              <a:rPr lang="fr-FR" dirty="0" err="1"/>
              <a:t>displacement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gravity</a:t>
            </a:r>
            <a:r>
              <a:rPr lang="fr-FR" dirty="0"/>
              <a:t> profile.</a:t>
            </a:r>
          </a:p>
          <a:p>
            <a:pPr marL="72000" indent="0">
              <a:buNone/>
            </a:pPr>
            <a:r>
              <a:rPr lang="fr-FR" dirty="0" err="1"/>
              <a:t>Folded</a:t>
            </a:r>
            <a:r>
              <a:rPr lang="fr-FR" dirty="0"/>
              <a:t> </a:t>
            </a:r>
            <a:r>
              <a:rPr lang="fr-FR" dirty="0" err="1"/>
              <a:t>layered</a:t>
            </a:r>
            <a:r>
              <a:rPr lang="fr-FR" dirty="0"/>
              <a:t> model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density</a:t>
            </a:r>
            <a:r>
              <a:rPr lang="fr-FR" dirty="0"/>
              <a:t> distributions</a:t>
            </a:r>
          </a:p>
          <a:p>
            <a:pPr marL="72000" indent="0">
              <a:buNone/>
            </a:pPr>
            <a:endParaRPr lang="fr-FR" dirty="0"/>
          </a:p>
          <a:p>
            <a:pPr marL="72000" indent="0">
              <a:buNone/>
            </a:pPr>
            <a:r>
              <a:rPr lang="fr-FR" dirty="0" err="1"/>
              <a:t>Likelihood</a:t>
            </a:r>
            <a:r>
              <a:rPr lang="fr-FR" dirty="0"/>
              <a:t> = </a:t>
            </a:r>
            <a:r>
              <a:rPr lang="fr-FR" dirty="0" err="1"/>
              <a:t>misfit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observed</a:t>
            </a:r>
            <a:r>
              <a:rPr lang="fr-FR" dirty="0"/>
              <a:t> and </a:t>
            </a:r>
            <a:r>
              <a:rPr lang="fr-FR" dirty="0" err="1"/>
              <a:t>calculated</a:t>
            </a:r>
            <a:r>
              <a:rPr lang="fr-FR" dirty="0"/>
              <a:t> </a:t>
            </a:r>
            <a:r>
              <a:rPr lang="fr-FR" dirty="0" err="1"/>
              <a:t>gravity</a:t>
            </a:r>
            <a:endParaRPr lang="fr-FR" dirty="0"/>
          </a:p>
          <a:p>
            <a:pPr marL="72000" indent="0">
              <a:buNone/>
            </a:pPr>
            <a:r>
              <a:rPr lang="fr-FR" dirty="0"/>
              <a:t>Multiple </a:t>
            </a:r>
            <a:r>
              <a:rPr lang="fr-FR" dirty="0" err="1"/>
              <a:t>mcmc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508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FA0B86-3F5B-49C3-AA7F-39D828AD0F8C}"/>
              </a:ext>
            </a:extLst>
          </p:cNvPr>
          <p:cNvSpPr txBox="1">
            <a:spLocks/>
          </p:cNvSpPr>
          <p:nvPr/>
        </p:nvSpPr>
        <p:spPr>
          <a:xfrm>
            <a:off x="485776" y="884134"/>
            <a:ext cx="11206940" cy="4644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 an automated, reproducible, update-able, workflow to model geology based on structural geological rules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 integration with geophysical modelling (early piecewise inversions or late level-set inversions) </a:t>
            </a:r>
          </a:p>
          <a:p>
            <a:pPr marL="0" indent="0">
              <a:buNone/>
            </a:pPr>
            <a:r>
              <a:rPr lang="en-AU" dirty="0"/>
              <a:t>a characterisation of uncertainty that will guide further data acquisition (where and what)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0E656D-700B-4823-BEE7-228CEC92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32" y="122909"/>
            <a:ext cx="9000067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Reducing the Mining Footprint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0BB44-204E-4C00-A203-B919C0DA4528}"/>
              </a:ext>
            </a:extLst>
          </p:cNvPr>
          <p:cNvSpPr/>
          <p:nvPr/>
        </p:nvSpPr>
        <p:spPr>
          <a:xfrm>
            <a:off x="499284" y="181725"/>
            <a:ext cx="2802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LoopResources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BDCC2-DCE1-41E3-B336-74FB6E58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44" y="3126900"/>
            <a:ext cx="9130491" cy="1982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9E8FD-D836-492F-8A95-7387FACF98BE}"/>
              </a:ext>
            </a:extLst>
          </p:cNvPr>
          <p:cNvSpPr txBox="1"/>
          <p:nvPr/>
        </p:nvSpPr>
        <p:spPr>
          <a:xfrm>
            <a:off x="499284" y="2219881"/>
            <a:ext cx="11096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/>
              <a:t>AND  </a:t>
            </a:r>
            <a:r>
              <a:rPr lang="en-AU" sz="2400" dirty="0">
                <a:solidFill>
                  <a:schemeClr val="accent1"/>
                </a:solidFill>
              </a:rPr>
              <a:t>a framework using </a:t>
            </a:r>
            <a:r>
              <a:rPr lang="en-AU" sz="2400" dirty="0">
                <a:solidFill>
                  <a:srgbClr val="FF0000"/>
                </a:solidFill>
              </a:rPr>
              <a:t>structural frames </a:t>
            </a:r>
            <a:r>
              <a:rPr lang="en-AU" sz="2400" dirty="0">
                <a:solidFill>
                  <a:schemeClr val="accent1"/>
                </a:solidFill>
              </a:rPr>
              <a:t>to model ore body properties including: lithology, alteration, mineralogy, metallurgy, geotechnical parameters and grades</a:t>
            </a:r>
          </a:p>
        </p:txBody>
      </p:sp>
    </p:spTree>
    <p:extLst>
      <p:ext uri="{BB962C8B-B14F-4D97-AF65-F5344CB8AC3E}">
        <p14:creationId xmlns:p14="http://schemas.microsoft.com/office/powerpoint/2010/main" val="51902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FA0B86-3F5B-49C3-AA7F-39D828AD0F8C}"/>
              </a:ext>
            </a:extLst>
          </p:cNvPr>
          <p:cNvSpPr txBox="1">
            <a:spLocks/>
          </p:cNvSpPr>
          <p:nvPr/>
        </p:nvSpPr>
        <p:spPr>
          <a:xfrm>
            <a:off x="499284" y="884134"/>
            <a:ext cx="11193431" cy="4644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0E656D-700B-4823-BEE7-228CEC92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932" y="122909"/>
            <a:ext cx="9000067" cy="702408"/>
          </a:xfrm>
        </p:spPr>
        <p:txBody>
          <a:bodyPr>
            <a:noAutofit/>
          </a:bodyPr>
          <a:lstStyle/>
          <a:p>
            <a:r>
              <a:rPr lang="en-AU" sz="3500" dirty="0">
                <a:latin typeface="+mn-lt"/>
              </a:rPr>
              <a:t>Reducing the Mining Footprint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0BB44-204E-4C00-A203-B919C0DA4528}"/>
              </a:ext>
            </a:extLst>
          </p:cNvPr>
          <p:cNvSpPr/>
          <p:nvPr/>
        </p:nvSpPr>
        <p:spPr>
          <a:xfrm>
            <a:off x="499284" y="181725"/>
            <a:ext cx="2802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LoopResources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B27C2A-947F-44DE-A225-72446826AF50}"/>
              </a:ext>
            </a:extLst>
          </p:cNvPr>
          <p:cNvSpPr txBox="1">
            <a:spLocks/>
          </p:cNvSpPr>
          <p:nvPr/>
        </p:nvSpPr>
        <p:spPr>
          <a:xfrm>
            <a:off x="499284" y="1062132"/>
            <a:ext cx="11193430" cy="29669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AU" sz="2400" dirty="0"/>
              <a:t>The Loop Vision: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400" dirty="0"/>
              <a:t>Create more realistic digital-twin of the geology at all scales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400" dirty="0"/>
              <a:t>Help and optimise decision making related to managing our resources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400" dirty="0"/>
              <a:t>For example, at the mine scale: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/>
              <a:t>Optimise drilling from 1</a:t>
            </a:r>
            <a:r>
              <a:rPr lang="en-AU" sz="2000" baseline="30000" dirty="0"/>
              <a:t>st</a:t>
            </a:r>
            <a:r>
              <a:rPr lang="en-AU" sz="2000" dirty="0"/>
              <a:t> intersection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/>
              <a:t>Propagate and consider uncertainty throughout the modelling process, including property modelling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/>
              <a:t>Increase recovery rate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/>
              <a:t>Decrease the amount of resources needed to extract (less energy for less drilling, optimised crushing and processing chain, less water…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AU" sz="2000" dirty="0"/>
          </a:p>
          <a:p>
            <a:pPr marL="384048" lvl="2" indent="0">
              <a:buNone/>
            </a:pPr>
            <a:r>
              <a:rPr lang="en-AU" sz="3200" dirty="0"/>
              <a:t>Optimising the extraction of resources for a greener tomorrow</a:t>
            </a:r>
          </a:p>
        </p:txBody>
      </p:sp>
    </p:spTree>
    <p:extLst>
      <p:ext uri="{BB962C8B-B14F-4D97-AF65-F5344CB8AC3E}">
        <p14:creationId xmlns:p14="http://schemas.microsoft.com/office/powerpoint/2010/main" val="200477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36E51E-7C45-844F-CD52-C14C8D5924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" y="-15862"/>
            <a:ext cx="7007259" cy="524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E6A143-57B4-F1D2-BA7D-BD0A5C54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37" y="1007787"/>
            <a:ext cx="2550883" cy="485460"/>
          </a:xfrm>
          <a:prstGeom prst="rect">
            <a:avLst/>
          </a:prstGeom>
        </p:spPr>
      </p:pic>
      <p:pic>
        <p:nvPicPr>
          <p:cNvPr id="13" name="Picture 14" descr="Monash_logo_rgb">
            <a:extLst>
              <a:ext uri="{FF2B5EF4-FFF2-40B4-BE49-F238E27FC236}">
                <a16:creationId xmlns:a16="http://schemas.microsoft.com/office/drawing/2014/main" id="{D2D85999-9A46-6181-0B23-5CC76B05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313" y="1103203"/>
            <a:ext cx="2352071" cy="30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672D52-93B3-77CA-BB3D-4B5576A39977}"/>
              </a:ext>
            </a:extLst>
          </p:cNvPr>
          <p:cNvGrpSpPr/>
          <p:nvPr/>
        </p:nvGrpSpPr>
        <p:grpSpPr>
          <a:xfrm>
            <a:off x="2836626" y="4877537"/>
            <a:ext cx="1198105" cy="716939"/>
            <a:chOff x="525494" y="4057933"/>
            <a:chExt cx="1607459" cy="8572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1293-1303-2635-33C8-E06CB520A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94" y="4111446"/>
              <a:ext cx="1607459" cy="803730"/>
            </a:xfrm>
            <a:prstGeom prst="rect">
              <a:avLst/>
            </a:prstGeom>
          </p:spPr>
        </p:pic>
        <p:pic>
          <p:nvPicPr>
            <p:cNvPr id="16" name="Picture 4" descr="RING">
              <a:extLst>
                <a:ext uri="{FF2B5EF4-FFF2-40B4-BE49-F238E27FC236}">
                  <a16:creationId xmlns:a16="http://schemas.microsoft.com/office/drawing/2014/main" id="{6DA2AED8-FADD-B45A-55C6-B639BEF36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4" y="4057933"/>
              <a:ext cx="926879" cy="36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BE2E45E-A60E-6006-80C3-6D5C07FF5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16" y="4877539"/>
            <a:ext cx="1407709" cy="610971"/>
          </a:xfrm>
          <a:prstGeom prst="rect">
            <a:avLst/>
          </a:prstGeom>
        </p:spPr>
      </p:pic>
      <p:pic>
        <p:nvPicPr>
          <p:cNvPr id="18" name="Picture 2" descr="Home, Australian Research Council, Australian Government - logo">
            <a:extLst>
              <a:ext uri="{FF2B5EF4-FFF2-40B4-BE49-F238E27FC236}">
                <a16:creationId xmlns:a16="http://schemas.microsoft.com/office/drawing/2014/main" id="{C39AA3D4-5B45-0D5C-C860-EC993D41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24" y="869541"/>
            <a:ext cx="2917921" cy="6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0B0567-8D49-4D36-5064-5F6A09D37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769" y="1725251"/>
            <a:ext cx="1198107" cy="819696"/>
          </a:xfrm>
          <a:prstGeom prst="rect">
            <a:avLst/>
          </a:prstGeom>
        </p:spPr>
      </p:pic>
      <p:pic>
        <p:nvPicPr>
          <p:cNvPr id="20" name="Picture 8" descr="logo">
            <a:extLst>
              <a:ext uri="{FF2B5EF4-FFF2-40B4-BE49-F238E27FC236}">
                <a16:creationId xmlns:a16="http://schemas.microsoft.com/office/drawing/2014/main" id="{0BB2F8C9-BF8A-DC06-8C2E-B121CED4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18" y="2828403"/>
            <a:ext cx="2355087" cy="8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AD0376-2388-A465-87EC-13B151E61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5230" y="3069657"/>
            <a:ext cx="1594012" cy="5931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3D7D36-9A34-79B5-2B12-7EB108901C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3283" y="3934741"/>
            <a:ext cx="3222887" cy="5696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746CF1-0064-0591-B25F-6988854748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4785" y="1949523"/>
            <a:ext cx="2123884" cy="485459"/>
          </a:xfrm>
          <a:prstGeom prst="rect">
            <a:avLst/>
          </a:prstGeom>
        </p:spPr>
      </p:pic>
      <p:pic>
        <p:nvPicPr>
          <p:cNvPr id="25" name="Picture 2" descr="minex-logo-neg">
            <a:extLst>
              <a:ext uri="{FF2B5EF4-FFF2-40B4-BE49-F238E27FC236}">
                <a16:creationId xmlns:a16="http://schemas.microsoft.com/office/drawing/2014/main" id="{D409A60C-F5A2-2C77-F732-403226D1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481" y="1307335"/>
            <a:ext cx="2963575" cy="60622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6" name="Picture 4" descr="Image result for BHP">
            <a:extLst>
              <a:ext uri="{FF2B5EF4-FFF2-40B4-BE49-F238E27FC236}">
                <a16:creationId xmlns:a16="http://schemas.microsoft.com/office/drawing/2014/main" id="{712C0D48-ED5C-8F64-652D-FA34D7DA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73" y="2037454"/>
            <a:ext cx="914983" cy="34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anglo american">
            <a:extLst>
              <a:ext uri="{FF2B5EF4-FFF2-40B4-BE49-F238E27FC236}">
                <a16:creationId xmlns:a16="http://schemas.microsoft.com/office/drawing/2014/main" id="{7099FE35-0E5B-95A1-4046-9AE72B13F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621" y="2062494"/>
            <a:ext cx="2465711" cy="31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3CF92C-FE58-6B77-E594-B0F0CCBBB0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70613" y="3760705"/>
            <a:ext cx="3762615" cy="8406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317BA7-18F7-7440-EE8F-E22A1E74C8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1671" y="3001198"/>
            <a:ext cx="1688452" cy="5242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85B579-703A-C1C2-8DAA-DD4C3790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9" y="2765517"/>
            <a:ext cx="929832" cy="9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69E42F-A2F6-4A57-D96E-3C51A09684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2013" y="4848512"/>
            <a:ext cx="1109763" cy="5449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DF8F22-91AC-FADD-64AD-1120353D65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1864" y="4660945"/>
            <a:ext cx="930149" cy="8075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D12A82-AF21-70BA-4BF0-BB28685E929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84014" y="3805434"/>
            <a:ext cx="1571047" cy="637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9FD13EF-1EC8-4D5B-7A1E-CF1D40B4A10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91686" y="3849103"/>
            <a:ext cx="1615583" cy="550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EE92A62-54D3-F904-E66B-8844278108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220" y="3915919"/>
            <a:ext cx="1109763" cy="685443"/>
          </a:xfrm>
          <a:prstGeom prst="rect">
            <a:avLst/>
          </a:prstGeom>
        </p:spPr>
      </p:pic>
      <p:pic>
        <p:nvPicPr>
          <p:cNvPr id="36" name="Picture 6" descr="U.S. Geological Survey Laboratories | Center for Water, Earth Science and  Technology | University of Colorado Boulder">
            <a:extLst>
              <a:ext uri="{FF2B5EF4-FFF2-40B4-BE49-F238E27FC236}">
                <a16:creationId xmlns:a16="http://schemas.microsoft.com/office/drawing/2014/main" id="{3756FF38-3C34-6297-02FD-1953CD3E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76" y="1913556"/>
            <a:ext cx="1482968" cy="59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0D74DDA-1CCB-F612-6292-A9A2BADD68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4111" y="2493799"/>
            <a:ext cx="3429744" cy="6062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5B88235-321B-877D-ED62-418CD69A82E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6" y="1753933"/>
            <a:ext cx="966831" cy="966831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CF9CACE-A841-29B6-BF8C-6D04F76F7080}"/>
              </a:ext>
            </a:extLst>
          </p:cNvPr>
          <p:cNvSpPr txBox="1">
            <a:spLocks/>
          </p:cNvSpPr>
          <p:nvPr/>
        </p:nvSpPr>
        <p:spPr>
          <a:xfrm>
            <a:off x="7439313" y="90208"/>
            <a:ext cx="4266912" cy="5911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Loopers? Who are we?</a:t>
            </a:r>
          </a:p>
          <a:p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99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A963A758-A937-2623-9B99-A34025B04273}"/>
              </a:ext>
            </a:extLst>
          </p:cNvPr>
          <p:cNvSpPr/>
          <p:nvPr/>
        </p:nvSpPr>
        <p:spPr>
          <a:xfrm>
            <a:off x="3416247" y="191185"/>
            <a:ext cx="1805927" cy="1556835"/>
          </a:xfrm>
          <a:prstGeom prst="hex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56F61B-1DF2-B512-8DD5-E3107E48CD6E}"/>
              </a:ext>
            </a:extLst>
          </p:cNvPr>
          <p:cNvGrpSpPr/>
          <p:nvPr/>
        </p:nvGrpSpPr>
        <p:grpSpPr>
          <a:xfrm>
            <a:off x="92001" y="340375"/>
            <a:ext cx="5130173" cy="5890012"/>
            <a:chOff x="253265" y="-620984"/>
            <a:chExt cx="6388275" cy="733445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018304EF-70D2-4373-B3D8-E8075B320F2C}"/>
                </a:ext>
              </a:extLst>
            </p:cNvPr>
            <p:cNvSpPr/>
            <p:nvPr/>
          </p:nvSpPr>
          <p:spPr>
            <a:xfrm>
              <a:off x="2342286" y="2482689"/>
              <a:ext cx="2248805" cy="193862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57862227-7336-448F-ABF1-3CC039D1B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308" y="3690195"/>
              <a:ext cx="1064761" cy="6913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14388F-1FB3-4C6B-BAB8-31F22A8EEC1D}"/>
                </a:ext>
              </a:extLst>
            </p:cNvPr>
            <p:cNvSpPr txBox="1"/>
            <p:nvPr/>
          </p:nvSpPr>
          <p:spPr>
            <a:xfrm>
              <a:off x="2922547" y="2706060"/>
              <a:ext cx="1088283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dirty="0">
                  <a:solidFill>
                    <a:schemeClr val="bg1"/>
                  </a:solidFill>
                </a:rPr>
                <a:t>P6 &amp; OP6</a:t>
              </a: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7ACF78B6-1B07-41D8-8EFE-044388DE21C6}"/>
                </a:ext>
              </a:extLst>
            </p:cNvPr>
            <p:cNvSpPr/>
            <p:nvPr/>
          </p:nvSpPr>
          <p:spPr>
            <a:xfrm>
              <a:off x="4392735" y="3630421"/>
              <a:ext cx="2248805" cy="1938625"/>
            </a:xfrm>
            <a:prstGeom prst="hexagon">
              <a:avLst/>
            </a:prstGeom>
            <a:solidFill>
              <a:srgbClr val="D600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57B7E8-0957-40F8-893C-F99AA594AD12}"/>
                </a:ext>
              </a:extLst>
            </p:cNvPr>
            <p:cNvSpPr txBox="1"/>
            <p:nvPr/>
          </p:nvSpPr>
          <p:spPr>
            <a:xfrm>
              <a:off x="5017907" y="3761032"/>
              <a:ext cx="998459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dirty="0" err="1">
                  <a:solidFill>
                    <a:schemeClr val="bg1"/>
                  </a:solidFill>
                </a:rPr>
                <a:t>GeoMos</a:t>
              </a:r>
              <a:endParaRPr lang="en-AU" sz="1400" dirty="0">
                <a:solidFill>
                  <a:schemeClr val="bg1"/>
                </a:solidFill>
              </a:endParaRP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5B19154E-BA74-43B1-BB48-50EAE5957C30}"/>
                </a:ext>
              </a:extLst>
            </p:cNvPr>
            <p:cNvSpPr/>
            <p:nvPr/>
          </p:nvSpPr>
          <p:spPr>
            <a:xfrm>
              <a:off x="4392735" y="1376040"/>
              <a:ext cx="2248805" cy="1938625"/>
            </a:xfrm>
            <a:prstGeom prst="hexag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BFC06C-77C9-4070-852E-42F7B6DAB29C}"/>
                </a:ext>
              </a:extLst>
            </p:cNvPr>
            <p:cNvSpPr txBox="1"/>
            <p:nvPr/>
          </p:nvSpPr>
          <p:spPr>
            <a:xfrm>
              <a:off x="4605538" y="1449646"/>
              <a:ext cx="1823196" cy="651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solidFill>
                    <a:schemeClr val="bg1"/>
                  </a:solidFill>
                </a:rPr>
                <a:t>GSC Knowledge Manager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D6F5A50E-04D7-441B-ACB6-2785D39F422B}"/>
                </a:ext>
              </a:extLst>
            </p:cNvPr>
            <p:cNvSpPr/>
            <p:nvPr/>
          </p:nvSpPr>
          <p:spPr>
            <a:xfrm>
              <a:off x="263224" y="1427335"/>
              <a:ext cx="2248805" cy="1938625"/>
            </a:xfrm>
            <a:prstGeom prst="hexago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D50193-1EFA-418F-81B7-F18B35732BFE}"/>
                </a:ext>
              </a:extLst>
            </p:cNvPr>
            <p:cNvSpPr txBox="1"/>
            <p:nvPr/>
          </p:nvSpPr>
          <p:spPr>
            <a:xfrm>
              <a:off x="754261" y="1574847"/>
              <a:ext cx="1266735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dirty="0">
                  <a:solidFill>
                    <a:schemeClr val="bg1"/>
                  </a:solidFill>
                </a:rPr>
                <a:t>Loop Portal</a:t>
              </a: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72F5AF74-16B9-4BCC-B4BE-DF8C4F1D0ED3}"/>
                </a:ext>
              </a:extLst>
            </p:cNvPr>
            <p:cNvSpPr/>
            <p:nvPr/>
          </p:nvSpPr>
          <p:spPr>
            <a:xfrm>
              <a:off x="2376425" y="271718"/>
              <a:ext cx="2248805" cy="1938625"/>
            </a:xfrm>
            <a:prstGeom prst="hexago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0AB93B-2F5A-46F4-9F90-E4A932090A5C}"/>
                </a:ext>
              </a:extLst>
            </p:cNvPr>
            <p:cNvSpPr txBox="1"/>
            <p:nvPr/>
          </p:nvSpPr>
          <p:spPr>
            <a:xfrm>
              <a:off x="2833766" y="440023"/>
              <a:ext cx="1334124" cy="38325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dirty="0">
                  <a:solidFill>
                    <a:schemeClr val="bg1"/>
                  </a:solidFill>
                </a:rPr>
                <a:t>ARC Linkage</a:t>
              </a: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82C33834-47B1-4303-B4EC-2E899845DE48}"/>
                </a:ext>
              </a:extLst>
            </p:cNvPr>
            <p:cNvSpPr/>
            <p:nvPr/>
          </p:nvSpPr>
          <p:spPr>
            <a:xfrm>
              <a:off x="253265" y="3630421"/>
              <a:ext cx="2248805" cy="1938625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E759D2-E367-4F3D-8F9F-BCA918148C75}"/>
                </a:ext>
              </a:extLst>
            </p:cNvPr>
            <p:cNvSpPr txBox="1"/>
            <p:nvPr/>
          </p:nvSpPr>
          <p:spPr>
            <a:xfrm>
              <a:off x="954610" y="3778223"/>
              <a:ext cx="846113" cy="651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dirty="0">
                  <a:solidFill>
                    <a:schemeClr val="bg1"/>
                  </a:solidFill>
                </a:rPr>
                <a:t>VOI</a:t>
              </a:r>
            </a:p>
            <a:p>
              <a:pPr algn="ctr"/>
              <a:r>
                <a:rPr lang="en-AU" sz="1400" dirty="0">
                  <a:solidFill>
                    <a:schemeClr val="bg1"/>
                  </a:solidFill>
                </a:rPr>
                <a:t>DECRA</a:t>
              </a: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9BD63988-422C-4967-9E6B-EAF3A5BFE25C}"/>
                </a:ext>
              </a:extLst>
            </p:cNvPr>
            <p:cNvSpPr/>
            <p:nvPr/>
          </p:nvSpPr>
          <p:spPr>
            <a:xfrm>
              <a:off x="2342286" y="4678825"/>
              <a:ext cx="2248805" cy="1938625"/>
            </a:xfrm>
            <a:prstGeom prst="hexagon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44FC76-9CE4-4F76-91C8-BBF59FC38526}"/>
                </a:ext>
              </a:extLst>
            </p:cNvPr>
            <p:cNvSpPr txBox="1"/>
            <p:nvPr/>
          </p:nvSpPr>
          <p:spPr>
            <a:xfrm>
              <a:off x="2851916" y="4657024"/>
              <a:ext cx="1229542" cy="625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333" dirty="0">
                  <a:solidFill>
                    <a:schemeClr val="bg1"/>
                  </a:solidFill>
                </a:rPr>
                <a:t>DARE Data Analytics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C86B93-343A-418A-8053-CE258FD59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6573" t="6508" r="69341" b="-1"/>
            <a:stretch/>
          </p:blipFill>
          <p:spPr>
            <a:xfrm>
              <a:off x="3030572" y="5506458"/>
              <a:ext cx="872233" cy="1207012"/>
            </a:xfrm>
            <a:prstGeom prst="rect">
              <a:avLst/>
            </a:prstGeom>
            <a:noFill/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10E9585-AE4B-45AB-AF98-8AF0FB6A1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497"/>
            <a:stretch/>
          </p:blipFill>
          <p:spPr>
            <a:xfrm>
              <a:off x="2891878" y="1650979"/>
              <a:ext cx="1217899" cy="485385"/>
            </a:xfrm>
            <a:prstGeom prst="rect">
              <a:avLst/>
            </a:prstGeom>
          </p:spPr>
        </p:pic>
        <p:pic>
          <p:nvPicPr>
            <p:cNvPr id="6146" name="Picture 2" descr="Individual Fellowships 2020 banner">
              <a:extLst>
                <a:ext uri="{FF2B5EF4-FFF2-40B4-BE49-F238E27FC236}">
                  <a16:creationId xmlns:a16="http://schemas.microsoft.com/office/drawing/2014/main" id="{8CBEE37C-996B-478E-8910-C4C34EA8C9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BFDFD"/>
                </a:clrFrom>
                <a:clrTo>
                  <a:srgbClr val="FB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19" t="19783"/>
            <a:stretch/>
          </p:blipFill>
          <p:spPr bwMode="auto">
            <a:xfrm>
              <a:off x="5704359" y="4776082"/>
              <a:ext cx="442628" cy="72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85A41B7-BEEF-41B7-8B0C-0BCD29F6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497" y="2648073"/>
              <a:ext cx="517281" cy="51728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CD8827-63EF-4F36-97A5-CB256790F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290" y="5182002"/>
              <a:ext cx="772969" cy="32445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3BFD3D7-1959-47EA-AF16-3B06F81BF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2615" y="5138068"/>
              <a:ext cx="1010104" cy="318183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4" name="Picture 2" descr="http://marine.ga.gov.au/img/geoscience_inline.png">
              <a:extLst>
                <a:ext uri="{FF2B5EF4-FFF2-40B4-BE49-F238E27FC236}">
                  <a16:creationId xmlns:a16="http://schemas.microsoft.com/office/drawing/2014/main" id="{69BD02FD-43B6-4FCB-85C5-AD9A28C77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30" y="2924460"/>
              <a:ext cx="1261392" cy="37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273187D-F4E9-4D63-A726-E112175F1251}"/>
                </a:ext>
              </a:extLst>
            </p:cNvPr>
            <p:cNvSpPr txBox="1"/>
            <p:nvPr/>
          </p:nvSpPr>
          <p:spPr>
            <a:xfrm>
              <a:off x="1001142" y="2405761"/>
              <a:ext cx="800842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bg1"/>
                  </a:solidFill>
                </a:rPr>
                <a:t>$200K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44CC32-1ED9-429C-8807-155B166850EC}"/>
                </a:ext>
              </a:extLst>
            </p:cNvPr>
            <p:cNvSpPr txBox="1"/>
            <p:nvPr/>
          </p:nvSpPr>
          <p:spPr>
            <a:xfrm>
              <a:off x="2549513" y="910688"/>
              <a:ext cx="1922659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bg1"/>
                  </a:solidFill>
                </a:rPr>
                <a:t>$1,700K + $1,550K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980B4B-8145-47E8-9FC0-832A79885101}"/>
                </a:ext>
              </a:extLst>
            </p:cNvPr>
            <p:cNvSpPr txBox="1"/>
            <p:nvPr/>
          </p:nvSpPr>
          <p:spPr>
            <a:xfrm>
              <a:off x="903819" y="4610858"/>
              <a:ext cx="970513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bg1"/>
                  </a:solidFill>
                </a:rPr>
                <a:t>$1,000K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5D0454-A6B1-466F-8A1F-68ABCC9CD381}"/>
                </a:ext>
              </a:extLst>
            </p:cNvPr>
            <p:cNvSpPr txBox="1"/>
            <p:nvPr/>
          </p:nvSpPr>
          <p:spPr>
            <a:xfrm>
              <a:off x="2992842" y="3050845"/>
              <a:ext cx="970513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bg1"/>
                  </a:solidFill>
                </a:rPr>
                <a:t>$2,100K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876075-19A3-43D4-B12D-7B66DD5972EA}"/>
                </a:ext>
              </a:extLst>
            </p:cNvPr>
            <p:cNvSpPr txBox="1"/>
            <p:nvPr/>
          </p:nvSpPr>
          <p:spPr>
            <a:xfrm>
              <a:off x="5130652" y="2305529"/>
              <a:ext cx="800842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bg1"/>
                  </a:solidFill>
                </a:rPr>
                <a:t>$400K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AA268B-FAB5-4844-97E6-ABEC08813197}"/>
                </a:ext>
              </a:extLst>
            </p:cNvPr>
            <p:cNvSpPr txBox="1"/>
            <p:nvPr/>
          </p:nvSpPr>
          <p:spPr>
            <a:xfrm>
              <a:off x="5130652" y="4132925"/>
              <a:ext cx="800842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bg1"/>
                  </a:solidFill>
                </a:rPr>
                <a:t>$300K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0E50D3-183F-4CFE-B4D8-893CE7343521}"/>
                </a:ext>
              </a:extLst>
            </p:cNvPr>
            <p:cNvSpPr txBox="1"/>
            <p:nvPr/>
          </p:nvSpPr>
          <p:spPr>
            <a:xfrm>
              <a:off x="3080204" y="5321793"/>
              <a:ext cx="800842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bg1"/>
                  </a:solidFill>
                </a:rPr>
                <a:t>$600K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8B0455-DADE-F15F-38B7-3D71202786BD}"/>
                </a:ext>
              </a:extLst>
            </p:cNvPr>
            <p:cNvSpPr txBox="1"/>
            <p:nvPr/>
          </p:nvSpPr>
          <p:spPr>
            <a:xfrm>
              <a:off x="5021785" y="-620984"/>
              <a:ext cx="1018578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dirty="0" err="1">
                  <a:solidFill>
                    <a:schemeClr val="bg1"/>
                  </a:solidFill>
                </a:rPr>
                <a:t>AuScope</a:t>
              </a:r>
              <a:endParaRPr lang="en-AU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8D5AD8-44C7-09B6-58F3-DE8AAFB9CA8D}"/>
                </a:ext>
              </a:extLst>
            </p:cNvPr>
            <p:cNvSpPr txBox="1"/>
            <p:nvPr/>
          </p:nvSpPr>
          <p:spPr>
            <a:xfrm>
              <a:off x="5063496" y="63814"/>
              <a:ext cx="800842" cy="383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bg1"/>
                  </a:solidFill>
                </a:rPr>
                <a:t>$150K</a:t>
              </a:r>
            </a:p>
          </p:txBody>
        </p:sp>
      </p:grpSp>
      <p:pic>
        <p:nvPicPr>
          <p:cNvPr id="1026" name="Picture 2" descr="AuScope">
            <a:extLst>
              <a:ext uri="{FF2B5EF4-FFF2-40B4-BE49-F238E27FC236}">
                <a16:creationId xmlns:a16="http://schemas.microsoft.com/office/drawing/2014/main" id="{7768EAED-173F-D20D-1358-2E7FB270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87" y="1493846"/>
            <a:ext cx="776172" cy="1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F607A469-40A4-C2B1-9B88-AE666BFEC110}"/>
              </a:ext>
            </a:extLst>
          </p:cNvPr>
          <p:cNvSpPr/>
          <p:nvPr/>
        </p:nvSpPr>
        <p:spPr>
          <a:xfrm>
            <a:off x="5035468" y="2832812"/>
            <a:ext cx="1805927" cy="1556833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/>
          </a:p>
        </p:txBody>
      </p:sp>
      <p:pic>
        <p:nvPicPr>
          <p:cNvPr id="3" name="Picture 2" descr="http://marine.ga.gov.au/img/geoscience_inline.png">
            <a:extLst>
              <a:ext uri="{FF2B5EF4-FFF2-40B4-BE49-F238E27FC236}">
                <a16:creationId xmlns:a16="http://schemas.microsoft.com/office/drawing/2014/main" id="{0A3A75B2-2A03-3493-08D1-9D975746A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43" y="4001612"/>
            <a:ext cx="1012975" cy="29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3F0D61-FC6F-D319-7237-EEE97D226C5E}"/>
              </a:ext>
            </a:extLst>
          </p:cNvPr>
          <p:cNvSpPr txBox="1"/>
          <p:nvPr/>
        </p:nvSpPr>
        <p:spPr>
          <a:xfrm>
            <a:off x="5309318" y="2885069"/>
            <a:ext cx="1253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</a:rPr>
              <a:t>Loop &amp; Thin Geology modelling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57728-E60B-5718-F2BC-80FD965FEBD4}"/>
              </a:ext>
            </a:extLst>
          </p:cNvPr>
          <p:cNvSpPr txBox="1"/>
          <p:nvPr/>
        </p:nvSpPr>
        <p:spPr>
          <a:xfrm>
            <a:off x="5555723" y="355234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$200K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FD4AF1C-774C-B78D-063F-EF76286250F7}"/>
              </a:ext>
            </a:extLst>
          </p:cNvPr>
          <p:cNvSpPr/>
          <p:nvPr/>
        </p:nvSpPr>
        <p:spPr>
          <a:xfrm>
            <a:off x="5014751" y="1064742"/>
            <a:ext cx="1805927" cy="1556833"/>
          </a:xfrm>
          <a:prstGeom prst="hexago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434291-DC67-44E6-B0E3-CFA357A43186}"/>
              </a:ext>
            </a:extLst>
          </p:cNvPr>
          <p:cNvSpPr txBox="1"/>
          <p:nvPr/>
        </p:nvSpPr>
        <p:spPr>
          <a:xfrm>
            <a:off x="5185645" y="1123851"/>
            <a:ext cx="1464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</a:rPr>
              <a:t>EGF 3D fault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050BB-82D1-C211-B426-C2334DDBAA9D}"/>
              </a:ext>
            </a:extLst>
          </p:cNvPr>
          <p:cNvSpPr txBox="1"/>
          <p:nvPr/>
        </p:nvSpPr>
        <p:spPr>
          <a:xfrm>
            <a:off x="5607342" y="1811178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$67K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771E2D-28D3-F65F-63DE-9EE139B1E4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1395" y="2184911"/>
            <a:ext cx="976541" cy="3664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6B07EB-BCEA-1265-47A8-6178CF61B58E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571" y="20631"/>
            <a:ext cx="4374194" cy="4869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04EF77-4041-316E-BE32-7D77E511E4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58668" y="533844"/>
            <a:ext cx="2526140" cy="480751"/>
          </a:xfrm>
          <a:prstGeom prst="rect">
            <a:avLst/>
          </a:prstGeom>
        </p:spPr>
      </p:pic>
      <p:pic>
        <p:nvPicPr>
          <p:cNvPr id="27" name="Picture 14" descr="Monash_logo_rgb">
            <a:extLst>
              <a:ext uri="{FF2B5EF4-FFF2-40B4-BE49-F238E27FC236}">
                <a16:creationId xmlns:a16="http://schemas.microsoft.com/office/drawing/2014/main" id="{2CEE1DB7-0E9F-A6BB-630D-15B8D137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740419" y="620000"/>
            <a:ext cx="2537341" cy="32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3679A06-014A-EEE5-05CB-04BE2F36590F}"/>
              </a:ext>
            </a:extLst>
          </p:cNvPr>
          <p:cNvGrpSpPr/>
          <p:nvPr/>
        </p:nvGrpSpPr>
        <p:grpSpPr>
          <a:xfrm>
            <a:off x="10454213" y="4151652"/>
            <a:ext cx="1597765" cy="889581"/>
            <a:chOff x="525494" y="4057933"/>
            <a:chExt cx="1607459" cy="85724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2CA42CB-5498-8EC9-3E68-E3C8AD5D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94" y="4111446"/>
              <a:ext cx="1607459" cy="803730"/>
            </a:xfrm>
            <a:prstGeom prst="rect">
              <a:avLst/>
            </a:prstGeom>
          </p:spPr>
        </p:pic>
        <p:pic>
          <p:nvPicPr>
            <p:cNvPr id="39" name="Picture 4" descr="RING">
              <a:extLst>
                <a:ext uri="{FF2B5EF4-FFF2-40B4-BE49-F238E27FC236}">
                  <a16:creationId xmlns:a16="http://schemas.microsoft.com/office/drawing/2014/main" id="{FC14B698-153F-BA93-136B-737F25DF4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4" y="4057933"/>
              <a:ext cx="926879" cy="36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9073A480-9463-4892-CBD0-E2E12963E03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34" y="6014292"/>
            <a:ext cx="1275739" cy="553694"/>
          </a:xfrm>
          <a:prstGeom prst="rect">
            <a:avLst/>
          </a:prstGeom>
        </p:spPr>
      </p:pic>
      <p:pic>
        <p:nvPicPr>
          <p:cNvPr id="53" name="Picture 2" descr="Home, Australian Research Council, Australian Government - logo">
            <a:extLst>
              <a:ext uri="{FF2B5EF4-FFF2-40B4-BE49-F238E27FC236}">
                <a16:creationId xmlns:a16="http://schemas.microsoft.com/office/drawing/2014/main" id="{E5FAE446-C846-5993-F4B2-49B0F169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96" y="1220923"/>
            <a:ext cx="2098612" cy="46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29BF1E2-3616-F43A-97E6-8050504F979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3400" y="1279120"/>
            <a:ext cx="1180928" cy="807943"/>
          </a:xfrm>
          <a:prstGeom prst="rect">
            <a:avLst/>
          </a:prstGeom>
        </p:spPr>
      </p:pic>
      <p:pic>
        <p:nvPicPr>
          <p:cNvPr id="55" name="Picture 8" descr="logo">
            <a:extLst>
              <a:ext uri="{FF2B5EF4-FFF2-40B4-BE49-F238E27FC236}">
                <a16:creationId xmlns:a16="http://schemas.microsoft.com/office/drawing/2014/main" id="{8AE40F6B-132D-418D-6F6E-C39BB3353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58" y="5925038"/>
            <a:ext cx="2416571" cy="88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C38632E-FA6D-7684-0637-793F85785AE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40501" y="3391431"/>
            <a:ext cx="1264899" cy="47071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6B24AB4-8108-D7F2-5CE4-07CFE38A989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03948" y="4568023"/>
            <a:ext cx="3127078" cy="55272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9DE299E-EB46-E083-A227-292EB2028FA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85444" y="2161575"/>
            <a:ext cx="1934724" cy="442223"/>
          </a:xfrm>
          <a:prstGeom prst="rect">
            <a:avLst/>
          </a:prstGeom>
        </p:spPr>
      </p:pic>
      <p:pic>
        <p:nvPicPr>
          <p:cNvPr id="59" name="Picture 2" descr="minex-logo-neg">
            <a:extLst>
              <a:ext uri="{FF2B5EF4-FFF2-40B4-BE49-F238E27FC236}">
                <a16:creationId xmlns:a16="http://schemas.microsoft.com/office/drawing/2014/main" id="{59F763F6-BD31-7827-3D01-09C3F0A9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558" y="1234814"/>
            <a:ext cx="2178155" cy="445557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60" name="Picture 4" descr="Image result for BHP">
            <a:extLst>
              <a:ext uri="{FF2B5EF4-FFF2-40B4-BE49-F238E27FC236}">
                <a16:creationId xmlns:a16="http://schemas.microsoft.com/office/drawing/2014/main" id="{D402A5C7-624E-1C9A-088D-6EA413DD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883" y="2447659"/>
            <a:ext cx="827260" cy="31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Image result for anglo american">
            <a:extLst>
              <a:ext uri="{FF2B5EF4-FFF2-40B4-BE49-F238E27FC236}">
                <a16:creationId xmlns:a16="http://schemas.microsoft.com/office/drawing/2014/main" id="{3E1C13E2-EF85-C17B-C1B9-D01D1251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689" y="2029886"/>
            <a:ext cx="2255199" cy="28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8369C86-8501-28A7-9F54-F8ED5CA0C50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72184" y="3888496"/>
            <a:ext cx="2854877" cy="63784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7A0F8CF-0FC1-AB3C-7A83-32C01DE4136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221280" y="3365180"/>
            <a:ext cx="1516063" cy="470713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271AAC47-BF0C-B4DE-B273-658EBD8FE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23" y="5880011"/>
            <a:ext cx="954108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FB16A6DB-027C-7ACD-76AC-D2F4FF23C2F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707734" y="4801605"/>
            <a:ext cx="861913" cy="74832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9CA52633-8FEF-0C89-76DF-32E4867F495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211884" y="5317603"/>
            <a:ext cx="1361780" cy="552723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C53F742E-0691-2F37-3C34-87FCBAF003B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25947" y="5385270"/>
            <a:ext cx="1400385" cy="477017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D19E113C-EADF-6F4A-80FF-F6575DD4A8A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098553" y="5236619"/>
            <a:ext cx="1038516" cy="641438"/>
          </a:xfrm>
          <a:prstGeom prst="rect">
            <a:avLst/>
          </a:prstGeom>
        </p:spPr>
      </p:pic>
      <p:pic>
        <p:nvPicPr>
          <p:cNvPr id="1031" name="Picture 6" descr="U.S. Geological Survey Laboratories | Center for Water, Earth Science and  Technology | University of Colorado Boulder">
            <a:extLst>
              <a:ext uri="{FF2B5EF4-FFF2-40B4-BE49-F238E27FC236}">
                <a16:creationId xmlns:a16="http://schemas.microsoft.com/office/drawing/2014/main" id="{432A8D3F-375E-8B45-5C33-60D5CDAD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54" y="2724628"/>
            <a:ext cx="1372434" cy="54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59BE4A67-A841-A349-F51C-785A57B57DE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57273" y="2969504"/>
            <a:ext cx="2334727" cy="412671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48AEA8F4-470E-A93A-A86B-2C2A43C0D5B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44" y="2393369"/>
            <a:ext cx="877282" cy="877282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D9283EF4-2867-9903-93FF-B2A344051D9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676511" y="5402060"/>
            <a:ext cx="1127519" cy="5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6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6CFCD6F-9E62-427A-BBFF-A6241617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286603"/>
            <a:ext cx="10626762" cy="702303"/>
          </a:xfrm>
        </p:spPr>
        <p:txBody>
          <a:bodyPr>
            <a:normAutofit fontScale="90000"/>
          </a:bodyPr>
          <a:lstStyle/>
          <a:p>
            <a:r>
              <a:rPr lang="en-AU" dirty="0"/>
              <a:t>Loop – Why a new platform?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35962B-025E-480B-B702-ABD35A4AA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84" y="2379478"/>
            <a:ext cx="7184682" cy="3238728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400" dirty="0"/>
              <a:t> Current technology does not allow for modelling of poly-deformed terranes in a reproducible sense</a:t>
            </a:r>
          </a:p>
          <a:p>
            <a:pPr marL="292608" lvl="1" indent="0">
              <a:buNone/>
            </a:pPr>
            <a:r>
              <a:rPr lang="en-AU" sz="2200" dirty="0"/>
              <a:t>-&gt; structural geology based modelling algorithm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400" dirty="0"/>
              <a:t> Need for uncertainty characterisation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400" dirty="0"/>
              <a:t> Need for better geophysical integration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400" dirty="0"/>
              <a:t> Maximisation of 3D geology uncertainty reduction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AU" sz="2400" dirty="0"/>
          </a:p>
          <a:p>
            <a:pPr marL="0" indent="0">
              <a:buNone/>
            </a:pPr>
            <a:r>
              <a:rPr lang="en-AU" sz="2400" dirty="0">
                <a:solidFill>
                  <a:srgbClr val="C00000"/>
                </a:solidFill>
              </a:rPr>
              <a:t>This can only happen through </a:t>
            </a:r>
            <a:r>
              <a:rPr lang="en-AU" sz="2400" dirty="0" err="1">
                <a:solidFill>
                  <a:srgbClr val="C00000"/>
                </a:solidFill>
              </a:rPr>
              <a:t>automatisation</a:t>
            </a:r>
            <a:r>
              <a:rPr lang="en-AU" sz="2400" dirty="0">
                <a:solidFill>
                  <a:srgbClr val="C00000"/>
                </a:solidFill>
              </a:rPr>
              <a:t> of the </a:t>
            </a:r>
            <a:r>
              <a:rPr lang="en-AU" sz="2400" dirty="0" err="1">
                <a:solidFill>
                  <a:srgbClr val="C00000"/>
                </a:solidFill>
              </a:rPr>
              <a:t>modeling</a:t>
            </a:r>
            <a:r>
              <a:rPr lang="en-AU" sz="2400" dirty="0">
                <a:solidFill>
                  <a:srgbClr val="C00000"/>
                </a:solidFill>
              </a:rPr>
              <a:t> workflow</a:t>
            </a:r>
          </a:p>
          <a:p>
            <a:pPr>
              <a:buFont typeface="Wingdings" panose="05000000000000000000" pitchFamily="2" charset="2"/>
              <a:buChar char="§"/>
            </a:pPr>
            <a:endParaRPr lang="en-AU" sz="24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20856C-FC0A-4B4E-9440-FD5B6071F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2865" y="100640"/>
            <a:ext cx="4819135" cy="43244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676192C-E525-4DC0-98F9-3267C9201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183" y="1025100"/>
            <a:ext cx="8713410" cy="1318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26C32-0AA1-4E9D-909D-7C0C55224F85}"/>
              </a:ext>
            </a:extLst>
          </p:cNvPr>
          <p:cNvSpPr txBox="1"/>
          <p:nvPr/>
        </p:nvSpPr>
        <p:spPr>
          <a:xfrm>
            <a:off x="7593707" y="4637944"/>
            <a:ext cx="2835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1" dirty="0"/>
              <a:t>Open-source is the future  </a:t>
            </a:r>
            <a:r>
              <a:rPr lang="en-AU" sz="1400" dirty="0">
                <a:hlinkClick r:id="rId6"/>
              </a:rPr>
              <a:t>github.com/Loop3D/</a:t>
            </a:r>
            <a:endParaRPr lang="en-AU" sz="1400" b="1" dirty="0"/>
          </a:p>
        </p:txBody>
      </p:sp>
    </p:spTree>
    <p:extLst>
      <p:ext uri="{BB962C8B-B14F-4D97-AF65-F5344CB8AC3E}">
        <p14:creationId xmlns:p14="http://schemas.microsoft.com/office/powerpoint/2010/main" val="375752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1323CF-E6C8-4007-B635-9D211FB9F763}"/>
              </a:ext>
            </a:extLst>
          </p:cNvPr>
          <p:cNvSpPr/>
          <p:nvPr/>
        </p:nvSpPr>
        <p:spPr>
          <a:xfrm>
            <a:off x="4537994" y="989386"/>
            <a:ext cx="7557486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endParaRPr lang="en-AU" sz="1500" dirty="0"/>
          </a:p>
          <a:p>
            <a:pPr algn="just"/>
            <a:r>
              <a:rPr lang="en-US" sz="1500" dirty="0"/>
              <a:t>Secondary geological information automatically derived from maps. a) </a:t>
            </a:r>
            <a:r>
              <a:rPr lang="en-US" sz="1500" dirty="0" err="1"/>
              <a:t>Normalised</a:t>
            </a:r>
            <a:r>
              <a:rPr lang="en-US" sz="1500" dirty="0"/>
              <a:t> local formation thickness (hotter </a:t>
            </a:r>
            <a:r>
              <a:rPr lang="en-US" sz="1500" dirty="0" err="1"/>
              <a:t>colours</a:t>
            </a:r>
            <a:r>
              <a:rPr lang="en-US" sz="1500" dirty="0"/>
              <a:t> show thicker formations) b) Apparent fault throw (hotter </a:t>
            </a:r>
            <a:r>
              <a:rPr lang="en-US" sz="1500" dirty="0" err="1"/>
              <a:t>colours</a:t>
            </a:r>
            <a:r>
              <a:rPr lang="en-US" sz="1500" dirty="0"/>
              <a:t> show larger throw)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8365C1-E6D5-49AC-B3CF-346BEF61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286603"/>
            <a:ext cx="10626762" cy="702303"/>
          </a:xfrm>
        </p:spPr>
        <p:txBody>
          <a:bodyPr>
            <a:normAutofit fontScale="90000"/>
          </a:bodyPr>
          <a:lstStyle/>
          <a:p>
            <a:r>
              <a:rPr lang="en-AU" dirty="0"/>
              <a:t>map2loop - Data Pre-Processing &amp; input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3A767-9897-4216-9BD3-F507F9600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20" y="1153478"/>
            <a:ext cx="3571930" cy="357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8B381-C014-45D3-8C55-632D08326A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50" y="1153478"/>
            <a:ext cx="3571930" cy="3571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AF6209-56BF-47DB-AABF-DE0F36DC6063}"/>
              </a:ext>
            </a:extLst>
          </p:cNvPr>
          <p:cNvSpPr txBox="1"/>
          <p:nvPr/>
        </p:nvSpPr>
        <p:spPr>
          <a:xfrm>
            <a:off x="4986546" y="122750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0F8C5-4D54-497E-8471-070805C505FD}"/>
              </a:ext>
            </a:extLst>
          </p:cNvPr>
          <p:cNvSpPr txBox="1"/>
          <p:nvPr/>
        </p:nvSpPr>
        <p:spPr>
          <a:xfrm>
            <a:off x="8623538" y="12291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6BA05B-725C-454A-B267-90419B4359FB}"/>
              </a:ext>
            </a:extLst>
          </p:cNvPr>
          <p:cNvSpPr txBox="1">
            <a:spLocks/>
          </p:cNvSpPr>
          <p:nvPr/>
        </p:nvSpPr>
        <p:spPr>
          <a:xfrm>
            <a:off x="96520" y="988906"/>
            <a:ext cx="4314474" cy="4708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Automation of data input for Loop’s modelling methods (</a:t>
            </a:r>
            <a:r>
              <a:rPr lang="en-AU" sz="1400" dirty="0" err="1">
                <a:solidFill>
                  <a:schemeClr val="tx1"/>
                </a:solidFill>
              </a:rPr>
              <a:t>LoopStructural</a:t>
            </a:r>
            <a:r>
              <a:rPr lang="en-AU" sz="1400" dirty="0">
                <a:solidFill>
                  <a:schemeClr val="tx1"/>
                </a:solidFill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Geometrical analysis of geological maps provides </a:t>
            </a:r>
            <a:r>
              <a:rPr lang="en-AU" sz="1400" dirty="0" err="1">
                <a:solidFill>
                  <a:schemeClr val="tx1"/>
                </a:solidFill>
              </a:rPr>
              <a:t>Fms</a:t>
            </a:r>
            <a:r>
              <a:rPr lang="en-AU" sz="1400" dirty="0">
                <a:solidFill>
                  <a:schemeClr val="tx1"/>
                </a:solidFill>
              </a:rPr>
              <a:t> thickness estimates and estimation of apparent fault offsets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chemeClr val="tx1"/>
                </a:solidFill>
              </a:rPr>
              <a:t>Topological analysis of the geology map provides fault network relationships, fault formation relationships, intrusive and unconformable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1400" b="1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7CF3E-C8AF-4C9C-BEB5-B4C17A4022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598" r="34175" b="5940"/>
          <a:stretch/>
        </p:blipFill>
        <p:spPr>
          <a:xfrm>
            <a:off x="1447295" y="2939443"/>
            <a:ext cx="2773477" cy="281694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851E32-E700-4956-8C39-F6D51EE62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5283530"/>
            <a:ext cx="1754591" cy="157447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B22114-4E13-4C11-A1A2-80E841C2F234}"/>
              </a:ext>
            </a:extLst>
          </p:cNvPr>
          <p:cNvGrpSpPr/>
          <p:nvPr/>
        </p:nvGrpSpPr>
        <p:grpSpPr>
          <a:xfrm>
            <a:off x="9671616" y="27415"/>
            <a:ext cx="2520384" cy="961731"/>
            <a:chOff x="5260624" y="169091"/>
            <a:chExt cx="3055117" cy="11657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F3FE23-C2BC-4087-AD3B-4EF0CD93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0624" y="169091"/>
              <a:ext cx="3055117" cy="71373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9F135D-5328-489D-99BA-E7D7191C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0624" y="907358"/>
              <a:ext cx="3055117" cy="427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89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13660A-6EFD-4E1E-BB30-EE8C6B4A5E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5845" y="1615843"/>
            <a:ext cx="8099013" cy="1235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75D0F-F62D-48AA-BFB0-A76242800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267" y="3279551"/>
            <a:ext cx="7020171" cy="24602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F6EF3BD-7C4E-4100-B6DE-5A5629D68C76}"/>
              </a:ext>
            </a:extLst>
          </p:cNvPr>
          <p:cNvGrpSpPr/>
          <p:nvPr/>
        </p:nvGrpSpPr>
        <p:grpSpPr>
          <a:xfrm>
            <a:off x="9671616" y="27415"/>
            <a:ext cx="2520384" cy="961731"/>
            <a:chOff x="5260624" y="169091"/>
            <a:chExt cx="3055117" cy="11657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045536-F677-4E9E-8FAF-EAE167ECD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0624" y="169091"/>
              <a:ext cx="3055117" cy="7137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11CFC1-B83C-488F-9AB5-F2E8DE43E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0624" y="907358"/>
              <a:ext cx="3055117" cy="427508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0F48A950-51D3-4EBD-A879-273E80DB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286603"/>
            <a:ext cx="10626762" cy="702303"/>
          </a:xfrm>
        </p:spPr>
        <p:txBody>
          <a:bodyPr>
            <a:normAutofit fontScale="90000"/>
          </a:bodyPr>
          <a:lstStyle/>
          <a:p>
            <a:r>
              <a:rPr lang="en-AU" dirty="0"/>
              <a:t>map2loop - Data Pre-Processing &amp; input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6B683C-8594-4F2A-8EAA-9A4AF5524EB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42" y="988906"/>
            <a:ext cx="3357339" cy="4257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A4FA4-71E4-42AD-810D-0AE7542D2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71" y="5246622"/>
            <a:ext cx="3140696" cy="3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8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313267" y="1038011"/>
            <a:ext cx="11641666" cy="4704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  </a:t>
            </a:r>
            <a:r>
              <a:rPr lang="en-AU" sz="2400" dirty="0"/>
              <a:t>Automated 3D model creation with the link:  map2loop -&gt; </a:t>
            </a:r>
            <a:r>
              <a:rPr lang="en-AU" sz="2400" dirty="0" err="1"/>
              <a:t>LoopStructural</a:t>
            </a:r>
            <a:endParaRPr lang="en-AU" sz="2400" dirty="0"/>
          </a:p>
          <a:p>
            <a:pPr>
              <a:buFont typeface="Wingdings" panose="05000000000000000000" pitchFamily="2" charset="2"/>
              <a:buChar char="§"/>
            </a:pPr>
            <a:endParaRPr lang="en-AU" dirty="0"/>
          </a:p>
          <a:p>
            <a:pPr>
              <a:buFont typeface="Wingdings" panose="05000000000000000000" pitchFamily="2" charset="2"/>
              <a:buChar char="§"/>
            </a:pPr>
            <a:endParaRPr lang="en-AU" dirty="0"/>
          </a:p>
          <a:p>
            <a:pPr>
              <a:buFont typeface="Wingdings" panose="05000000000000000000" pitchFamily="2" charset="2"/>
              <a:buChar char="§"/>
            </a:pPr>
            <a:endParaRPr lang="en-AU" dirty="0"/>
          </a:p>
          <a:p>
            <a:pPr>
              <a:buFont typeface="Wingdings" panose="05000000000000000000" pitchFamily="2" charset="2"/>
              <a:buChar char="§"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1001268" lvl="3" indent="-34290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CA3EBA-E45C-4532-984C-27FEEAF8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359" y="281542"/>
            <a:ext cx="8795744" cy="702408"/>
          </a:xfrm>
        </p:spPr>
        <p:txBody>
          <a:bodyPr>
            <a:normAutofit fontScale="90000"/>
          </a:bodyPr>
          <a:lstStyle/>
          <a:p>
            <a:r>
              <a:rPr lang="en-AU" dirty="0"/>
              <a:t>Automation of Geological Digital Twin(s)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98821C-68D2-465F-BD23-FF10F5ADF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44" y="2193496"/>
            <a:ext cx="4242855" cy="1769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910A8-1D27-4D0F-A7BF-A8E6DD298861}"/>
              </a:ext>
            </a:extLst>
          </p:cNvPr>
          <p:cNvSpPr txBox="1"/>
          <p:nvPr/>
        </p:nvSpPr>
        <p:spPr>
          <a:xfrm>
            <a:off x="425944" y="3963446"/>
            <a:ext cx="4149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tx1"/>
                </a:solidFill>
              </a:rPr>
              <a:t>Data served by Geological Surveys in Australia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9F7A4F-1EAE-4AAE-B802-3F777D9DB574}"/>
              </a:ext>
            </a:extLst>
          </p:cNvPr>
          <p:cNvSpPr txBox="1"/>
          <p:nvPr/>
        </p:nvSpPr>
        <p:spPr>
          <a:xfrm>
            <a:off x="5978274" y="4727180"/>
            <a:ext cx="58666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 err="1">
                <a:solidFill>
                  <a:schemeClr val="tx1"/>
                </a:solidFill>
              </a:rPr>
              <a:t>LoopStructural</a:t>
            </a:r>
            <a:r>
              <a:rPr lang="en-AU" sz="1600" dirty="0">
                <a:solidFill>
                  <a:schemeClr val="tx1"/>
                </a:solidFill>
              </a:rPr>
              <a:t> models calculated in </a:t>
            </a:r>
            <a:r>
              <a:rPr lang="en-AU" sz="1600" dirty="0"/>
              <a:t>a few minutes </a:t>
            </a:r>
            <a:r>
              <a:rPr lang="en-AU" sz="1600" dirty="0">
                <a:solidFill>
                  <a:schemeClr val="tx1"/>
                </a:solidFill>
              </a:rPr>
              <a:t>(</a:t>
            </a:r>
            <a:r>
              <a:rPr lang="en-AU" sz="1600" dirty="0" err="1">
                <a:solidFill>
                  <a:schemeClr val="tx1"/>
                </a:solidFill>
              </a:rPr>
              <a:t>inc.</a:t>
            </a:r>
            <a:r>
              <a:rPr lang="en-AU" sz="1600" dirty="0">
                <a:solidFill>
                  <a:schemeClr val="tx1"/>
                </a:solidFill>
              </a:rPr>
              <a:t> map2loop and </a:t>
            </a:r>
            <a:r>
              <a:rPr lang="en-AU" sz="1600" dirty="0" err="1">
                <a:solidFill>
                  <a:schemeClr val="tx1"/>
                </a:solidFill>
              </a:rPr>
              <a:t>loopstructural</a:t>
            </a:r>
            <a:r>
              <a:rPr lang="en-AU" sz="1600" dirty="0">
                <a:solidFill>
                  <a:schemeClr val="tx1"/>
                </a:solidFill>
              </a:rPr>
              <a:t> time) on a “normal” laptop </a:t>
            </a:r>
          </a:p>
          <a:p>
            <a:r>
              <a:rPr lang="en-AU" sz="1400" dirty="0">
                <a:solidFill>
                  <a:schemeClr val="tx1"/>
                </a:solidFill>
              </a:rPr>
              <a:t>E.g. Flinders ranges: 10K+ orientation data points; overall time ~11 minutes (Dell Inspiron 15).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B8658F-064C-499B-96B3-80D5D09AD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100" y="1870010"/>
            <a:ext cx="5710819" cy="2796238"/>
          </a:xfrm>
          <a:prstGeom prst="rect">
            <a:avLst/>
          </a:prstGeom>
        </p:spPr>
      </p:pic>
      <p:sp>
        <p:nvSpPr>
          <p:cNvPr id="3" name="Striped Right Arrow 13">
            <a:extLst>
              <a:ext uri="{FF2B5EF4-FFF2-40B4-BE49-F238E27FC236}">
                <a16:creationId xmlns:a16="http://schemas.microsoft.com/office/drawing/2014/main" id="{FCBE5A67-E001-4D18-83B8-A945316F4033}"/>
              </a:ext>
            </a:extLst>
          </p:cNvPr>
          <p:cNvSpPr/>
          <p:nvPr/>
        </p:nvSpPr>
        <p:spPr>
          <a:xfrm>
            <a:off x="4575316" y="2858223"/>
            <a:ext cx="1652268" cy="44049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6AEA3-3867-4A66-9FCF-D67344BECFE0}"/>
              </a:ext>
            </a:extLst>
          </p:cNvPr>
          <p:cNvSpPr txBox="1"/>
          <p:nvPr/>
        </p:nvSpPr>
        <p:spPr>
          <a:xfrm>
            <a:off x="4642972" y="2607624"/>
            <a:ext cx="1516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m2l analysis and data augmentation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3B3C04-D945-4A20-9161-D995723033EB}"/>
              </a:ext>
            </a:extLst>
          </p:cNvPr>
          <p:cNvGrpSpPr/>
          <p:nvPr/>
        </p:nvGrpSpPr>
        <p:grpSpPr>
          <a:xfrm>
            <a:off x="313267" y="4786645"/>
            <a:ext cx="2733628" cy="946751"/>
            <a:chOff x="930953" y="3551464"/>
            <a:chExt cx="8560539" cy="29648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D979E1-C73C-4851-B8F0-339F0037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635" y="3551464"/>
              <a:ext cx="2182209" cy="9223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32D569-C407-43F1-97CC-837526802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3397" y="3580161"/>
              <a:ext cx="6438095" cy="9047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B76A11-4176-4921-A52A-DA13414BD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635" y="4374709"/>
              <a:ext cx="8542857" cy="6939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33FE0A-FA1B-419F-9DA6-EB9D8E2E0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953" y="5021040"/>
              <a:ext cx="8542857" cy="1495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745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CC49E9-5148-4D8F-8147-EDDA4FE692D6}"/>
              </a:ext>
            </a:extLst>
          </p:cNvPr>
          <p:cNvSpPr txBox="1">
            <a:spLocks/>
          </p:cNvSpPr>
          <p:nvPr/>
        </p:nvSpPr>
        <p:spPr>
          <a:xfrm>
            <a:off x="321715" y="1078325"/>
            <a:ext cx="11641666" cy="46571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1001268" lvl="3" indent="-34290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A3DC2CC-C198-45CE-A104-D3DDCC7CE85F}"/>
              </a:ext>
            </a:extLst>
          </p:cNvPr>
          <p:cNvSpPr/>
          <p:nvPr/>
        </p:nvSpPr>
        <p:spPr>
          <a:xfrm>
            <a:off x="1046858" y="1952094"/>
            <a:ext cx="2776919" cy="23484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0DAA2F-61C8-4CEC-9E10-BA5AF17FC106}"/>
              </a:ext>
            </a:extLst>
          </p:cNvPr>
          <p:cNvSpPr/>
          <p:nvPr/>
        </p:nvSpPr>
        <p:spPr>
          <a:xfrm>
            <a:off x="1053096" y="4539726"/>
            <a:ext cx="3409950" cy="280849"/>
          </a:xfrm>
          <a:prstGeom prst="round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E5F4687-1E4A-4A19-A342-8D7419BED555}"/>
              </a:ext>
            </a:extLst>
          </p:cNvPr>
          <p:cNvSpPr/>
          <p:nvPr/>
        </p:nvSpPr>
        <p:spPr>
          <a:xfrm>
            <a:off x="1046858" y="3200399"/>
            <a:ext cx="2100202" cy="32586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EC154F-C68C-4BF5-B86D-DA9E29C10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78" y="1376245"/>
            <a:ext cx="10058400" cy="4023360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AU" sz="2800" dirty="0">
                <a:solidFill>
                  <a:schemeClr val="accent1"/>
                </a:solidFill>
              </a:rPr>
              <a:t>Three coordinates – three scalar fields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>
                <a:solidFill>
                  <a:schemeClr val="tx1"/>
                </a:solidFill>
              </a:rPr>
              <a:t>Major structural feature </a:t>
            </a:r>
          </a:p>
          <a:p>
            <a:pPr marL="749808" lvl="1" indent="-457200"/>
            <a:r>
              <a:rPr lang="en-AU" dirty="0"/>
              <a:t>fault surface</a:t>
            </a:r>
          </a:p>
          <a:p>
            <a:pPr marL="749808" lvl="1" indent="-457200"/>
            <a:r>
              <a:rPr lang="en-AU" dirty="0"/>
              <a:t>fold axial surface</a:t>
            </a:r>
          </a:p>
          <a:p>
            <a:pPr marL="749808" lvl="1" indent="-457200"/>
            <a:r>
              <a:rPr lang="en-AU" dirty="0"/>
              <a:t>intrusion major axis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>
                <a:solidFill>
                  <a:schemeClr val="tx1"/>
                </a:solidFill>
              </a:rPr>
              <a:t>Structural direction  </a:t>
            </a:r>
          </a:p>
          <a:p>
            <a:pPr marL="749808" lvl="1" indent="-457200"/>
            <a:r>
              <a:rPr lang="en-AU" dirty="0"/>
              <a:t>fault slip direction</a:t>
            </a:r>
          </a:p>
          <a:p>
            <a:pPr marL="749808" lvl="1" indent="-457200"/>
            <a:r>
              <a:rPr lang="en-AU" dirty="0"/>
              <a:t>fold axis</a:t>
            </a:r>
          </a:p>
          <a:p>
            <a:pPr marL="749808" lvl="1" indent="-457200"/>
            <a:r>
              <a:rPr lang="en-AU" dirty="0"/>
              <a:t>intrusion flow direction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Additional direction (if required)</a:t>
            </a:r>
          </a:p>
          <a:p>
            <a:pPr marL="749808" lvl="1" indent="-457200"/>
            <a:r>
              <a:rPr lang="en-AU" dirty="0"/>
              <a:t>Fault , e.g. fault extent</a:t>
            </a:r>
          </a:p>
          <a:p>
            <a:pPr marL="0" indent="0">
              <a:buNone/>
            </a:pPr>
            <a:endParaRPr lang="en-AU" i="1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E798B4-017F-43E8-B32A-8B51BAAE116A}"/>
              </a:ext>
            </a:extLst>
          </p:cNvPr>
          <p:cNvGrpSpPr/>
          <p:nvPr/>
        </p:nvGrpSpPr>
        <p:grpSpPr>
          <a:xfrm>
            <a:off x="6204624" y="14976"/>
            <a:ext cx="4306518" cy="3650054"/>
            <a:chOff x="5992769" y="436482"/>
            <a:chExt cx="4306518" cy="365005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1716F9-3615-4350-A1C8-7B596191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4886" y="1105789"/>
              <a:ext cx="3710197" cy="2841986"/>
            </a:xfrm>
            <a:prstGeom prst="rect">
              <a:avLst/>
            </a:prstGeom>
          </p:spPr>
        </p:pic>
        <p:sp>
          <p:nvSpPr>
            <p:cNvPr id="27" name="Down Arrow 7">
              <a:extLst>
                <a:ext uri="{FF2B5EF4-FFF2-40B4-BE49-F238E27FC236}">
                  <a16:creationId xmlns:a16="http://schemas.microsoft.com/office/drawing/2014/main" id="{99F6F904-9EDA-4330-889E-706DB1913D84}"/>
                </a:ext>
              </a:extLst>
            </p:cNvPr>
            <p:cNvSpPr/>
            <p:nvPr/>
          </p:nvSpPr>
          <p:spPr>
            <a:xfrm rot="5775940">
              <a:off x="9680294" y="2485674"/>
              <a:ext cx="573751" cy="664234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Down Arrow 9">
              <a:extLst>
                <a:ext uri="{FF2B5EF4-FFF2-40B4-BE49-F238E27FC236}">
                  <a16:creationId xmlns:a16="http://schemas.microsoft.com/office/drawing/2014/main" id="{7166D30E-2981-4596-93F0-23AA7CF38399}"/>
                </a:ext>
              </a:extLst>
            </p:cNvPr>
            <p:cNvSpPr/>
            <p:nvPr/>
          </p:nvSpPr>
          <p:spPr>
            <a:xfrm rot="16575940">
              <a:off x="6038010" y="2465147"/>
              <a:ext cx="573751" cy="664234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Down Arrow 10">
              <a:extLst>
                <a:ext uri="{FF2B5EF4-FFF2-40B4-BE49-F238E27FC236}">
                  <a16:creationId xmlns:a16="http://schemas.microsoft.com/office/drawing/2014/main" id="{D37DB0B5-2B23-433B-9ADC-1A4AE07D3793}"/>
                </a:ext>
              </a:extLst>
            </p:cNvPr>
            <p:cNvSpPr/>
            <p:nvPr/>
          </p:nvSpPr>
          <p:spPr>
            <a:xfrm rot="375940">
              <a:off x="7747541" y="3499939"/>
              <a:ext cx="465826" cy="586597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Down Arrow 12">
              <a:extLst>
                <a:ext uri="{FF2B5EF4-FFF2-40B4-BE49-F238E27FC236}">
                  <a16:creationId xmlns:a16="http://schemas.microsoft.com/office/drawing/2014/main" id="{1679D4F3-51C5-4A11-8E0E-5A41FB39788C}"/>
                </a:ext>
              </a:extLst>
            </p:cNvPr>
            <p:cNvSpPr/>
            <p:nvPr/>
          </p:nvSpPr>
          <p:spPr>
            <a:xfrm rot="11175940">
              <a:off x="7747541" y="436482"/>
              <a:ext cx="465826" cy="586597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72DDC65B-92EC-43CA-B73B-7F2D2DE124F2}"/>
                </a:ext>
              </a:extLst>
            </p:cNvPr>
            <p:cNvSpPr/>
            <p:nvPr/>
          </p:nvSpPr>
          <p:spPr>
            <a:xfrm>
              <a:off x="7907234" y="1497840"/>
              <a:ext cx="258658" cy="2480466"/>
            </a:xfrm>
            <a:custGeom>
              <a:avLst/>
              <a:gdLst>
                <a:gd name="connsiteX0" fmla="*/ 387626 w 387626"/>
                <a:gd name="connsiteY0" fmla="*/ 0 h 3717235"/>
                <a:gd name="connsiteX1" fmla="*/ 208722 w 387626"/>
                <a:gd name="connsiteY1" fmla="*/ 1331844 h 3717235"/>
                <a:gd name="connsiteX2" fmla="*/ 69574 w 387626"/>
                <a:gd name="connsiteY2" fmla="*/ 2832652 h 3717235"/>
                <a:gd name="connsiteX3" fmla="*/ 0 w 387626"/>
                <a:gd name="connsiteY3" fmla="*/ 3717235 h 3717235"/>
                <a:gd name="connsiteX4" fmla="*/ 0 w 387626"/>
                <a:gd name="connsiteY4" fmla="*/ 3717235 h 37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626" h="3717235">
                  <a:moveTo>
                    <a:pt x="387626" y="0"/>
                  </a:moveTo>
                  <a:cubicBezTo>
                    <a:pt x="324678" y="429867"/>
                    <a:pt x="261731" y="859735"/>
                    <a:pt x="208722" y="1331844"/>
                  </a:cubicBezTo>
                  <a:cubicBezTo>
                    <a:pt x="155713" y="1803953"/>
                    <a:pt x="104361" y="2435087"/>
                    <a:pt x="69574" y="2832652"/>
                  </a:cubicBezTo>
                  <a:cubicBezTo>
                    <a:pt x="34787" y="3230217"/>
                    <a:pt x="0" y="3717235"/>
                    <a:pt x="0" y="3717235"/>
                  </a:cubicBezTo>
                  <a:lnTo>
                    <a:pt x="0" y="371723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1CD39EB-9C6E-48C8-95F5-8093CE6010DE}"/>
                </a:ext>
              </a:extLst>
            </p:cNvPr>
            <p:cNvGrpSpPr/>
            <p:nvPr/>
          </p:nvGrpSpPr>
          <p:grpSpPr>
            <a:xfrm>
              <a:off x="7747541" y="1511330"/>
              <a:ext cx="772378" cy="1174382"/>
              <a:chOff x="3733105" y="1600487"/>
              <a:chExt cx="1157487" cy="1759934"/>
            </a:xfrm>
          </p:grpSpPr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313EBC29-7550-4805-81D7-3C56AD2C4C25}"/>
                  </a:ext>
                </a:extLst>
              </p:cNvPr>
              <p:cNvSpPr/>
              <p:nvPr/>
            </p:nvSpPr>
            <p:spPr>
              <a:xfrm>
                <a:off x="4679362" y="1600487"/>
                <a:ext cx="211230" cy="1759933"/>
              </a:xfrm>
              <a:custGeom>
                <a:avLst/>
                <a:gdLst>
                  <a:gd name="connsiteX0" fmla="*/ 387626 w 387626"/>
                  <a:gd name="connsiteY0" fmla="*/ 0 h 3717235"/>
                  <a:gd name="connsiteX1" fmla="*/ 208722 w 387626"/>
                  <a:gd name="connsiteY1" fmla="*/ 1331844 h 3717235"/>
                  <a:gd name="connsiteX2" fmla="*/ 69574 w 387626"/>
                  <a:gd name="connsiteY2" fmla="*/ 2832652 h 3717235"/>
                  <a:gd name="connsiteX3" fmla="*/ 0 w 387626"/>
                  <a:gd name="connsiteY3" fmla="*/ 3717235 h 3717235"/>
                  <a:gd name="connsiteX4" fmla="*/ 0 w 387626"/>
                  <a:gd name="connsiteY4" fmla="*/ 3717235 h 371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626" h="3717235">
                    <a:moveTo>
                      <a:pt x="387626" y="0"/>
                    </a:moveTo>
                    <a:cubicBezTo>
                      <a:pt x="324678" y="429867"/>
                      <a:pt x="261731" y="859735"/>
                      <a:pt x="208722" y="1331844"/>
                    </a:cubicBezTo>
                    <a:cubicBezTo>
                      <a:pt x="155713" y="1803953"/>
                      <a:pt x="104361" y="2435087"/>
                      <a:pt x="69574" y="2832652"/>
                    </a:cubicBezTo>
                    <a:cubicBezTo>
                      <a:pt x="34787" y="3230217"/>
                      <a:pt x="0" y="3717235"/>
                      <a:pt x="0" y="3717235"/>
                    </a:cubicBezTo>
                    <a:lnTo>
                      <a:pt x="0" y="3717235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77A98686-019B-4C1F-BC9E-9357EE08207C}"/>
                  </a:ext>
                </a:extLst>
              </p:cNvPr>
              <p:cNvSpPr/>
              <p:nvPr/>
            </p:nvSpPr>
            <p:spPr>
              <a:xfrm>
                <a:off x="3733105" y="1600488"/>
                <a:ext cx="129229" cy="1759933"/>
              </a:xfrm>
              <a:custGeom>
                <a:avLst/>
                <a:gdLst>
                  <a:gd name="connsiteX0" fmla="*/ 387626 w 387626"/>
                  <a:gd name="connsiteY0" fmla="*/ 0 h 3717235"/>
                  <a:gd name="connsiteX1" fmla="*/ 208722 w 387626"/>
                  <a:gd name="connsiteY1" fmla="*/ 1331844 h 3717235"/>
                  <a:gd name="connsiteX2" fmla="*/ 69574 w 387626"/>
                  <a:gd name="connsiteY2" fmla="*/ 2832652 h 3717235"/>
                  <a:gd name="connsiteX3" fmla="*/ 0 w 387626"/>
                  <a:gd name="connsiteY3" fmla="*/ 3717235 h 3717235"/>
                  <a:gd name="connsiteX4" fmla="*/ 0 w 387626"/>
                  <a:gd name="connsiteY4" fmla="*/ 3717235 h 371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626" h="3717235">
                    <a:moveTo>
                      <a:pt x="387626" y="0"/>
                    </a:moveTo>
                    <a:cubicBezTo>
                      <a:pt x="324678" y="429867"/>
                      <a:pt x="261731" y="859735"/>
                      <a:pt x="208722" y="1331844"/>
                    </a:cubicBezTo>
                    <a:cubicBezTo>
                      <a:pt x="155713" y="1803953"/>
                      <a:pt x="104361" y="2435087"/>
                      <a:pt x="69574" y="2832652"/>
                    </a:cubicBezTo>
                    <a:cubicBezTo>
                      <a:pt x="34787" y="3230217"/>
                      <a:pt x="0" y="3717235"/>
                      <a:pt x="0" y="3717235"/>
                    </a:cubicBezTo>
                    <a:lnTo>
                      <a:pt x="0" y="3717235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9F456C-E625-470A-9388-020C68037E8C}"/>
                </a:ext>
              </a:extLst>
            </p:cNvPr>
            <p:cNvGrpSpPr/>
            <p:nvPr/>
          </p:nvGrpSpPr>
          <p:grpSpPr>
            <a:xfrm>
              <a:off x="7767374" y="2768474"/>
              <a:ext cx="432769" cy="426324"/>
              <a:chOff x="6233230" y="2488902"/>
              <a:chExt cx="432769" cy="42632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6D56233-CCC1-44B5-92CA-379E9F02FCD0}"/>
                  </a:ext>
                </a:extLst>
              </p:cNvPr>
              <p:cNvSpPr/>
              <p:nvPr/>
            </p:nvSpPr>
            <p:spPr>
              <a:xfrm>
                <a:off x="6233230" y="2488902"/>
                <a:ext cx="432769" cy="426324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B6E6E2D-63F3-4E63-9AF4-CE2791F3D679}"/>
                  </a:ext>
                </a:extLst>
              </p:cNvPr>
              <p:cNvSpPr/>
              <p:nvPr/>
            </p:nvSpPr>
            <p:spPr>
              <a:xfrm flipV="1">
                <a:off x="6359070" y="2605448"/>
                <a:ext cx="181088" cy="1783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AA6CEE-94FC-4C00-AD77-3D50DBF42B0E}"/>
              </a:ext>
            </a:extLst>
          </p:cNvPr>
          <p:cNvGrpSpPr/>
          <p:nvPr/>
        </p:nvGrpSpPr>
        <p:grpSpPr>
          <a:xfrm>
            <a:off x="6689726" y="3609031"/>
            <a:ext cx="3390133" cy="2170644"/>
            <a:chOff x="7917393" y="3698885"/>
            <a:chExt cx="3390133" cy="2170644"/>
          </a:xfrm>
        </p:grpSpPr>
        <p:pic>
          <p:nvPicPr>
            <p:cNvPr id="48" name="Picture 4" descr="Normal fault | geology | Britannica">
              <a:extLst>
                <a:ext uri="{FF2B5EF4-FFF2-40B4-BE49-F238E27FC236}">
                  <a16:creationId xmlns:a16="http://schemas.microsoft.com/office/drawing/2014/main" id="{E0234497-B96F-4527-B631-C6BFAC71F1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8" t="92104" r="388" b="-2265"/>
            <a:stretch/>
          </p:blipFill>
          <p:spPr bwMode="auto">
            <a:xfrm>
              <a:off x="7917393" y="5328110"/>
              <a:ext cx="3376041" cy="54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400F06-5FCF-460A-84BB-B9D5726BED24}"/>
                </a:ext>
              </a:extLst>
            </p:cNvPr>
            <p:cNvGrpSpPr/>
            <p:nvPr/>
          </p:nvGrpSpPr>
          <p:grpSpPr>
            <a:xfrm>
              <a:off x="7931485" y="3698885"/>
              <a:ext cx="3376041" cy="1843024"/>
              <a:chOff x="6543927" y="3699764"/>
              <a:chExt cx="3376041" cy="1843024"/>
            </a:xfrm>
          </p:grpSpPr>
          <p:pic>
            <p:nvPicPr>
              <p:cNvPr id="39" name="Picture 4" descr="Normal fault | geology | Britannica">
                <a:extLst>
                  <a:ext uri="{FF2B5EF4-FFF2-40B4-BE49-F238E27FC236}">
                    <a16:creationId xmlns:a16="http://schemas.microsoft.com/office/drawing/2014/main" id="{A74944D2-96CC-455A-AC2C-0CF7739F6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67195"/>
              <a:stretch/>
            </p:blipFill>
            <p:spPr bwMode="auto">
              <a:xfrm>
                <a:off x="6543927" y="3794845"/>
                <a:ext cx="3376041" cy="1747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D650CEE-38C6-48B4-90B1-6611E25BB8B8}"/>
                  </a:ext>
                </a:extLst>
              </p:cNvPr>
              <p:cNvSpPr/>
              <p:nvPr/>
            </p:nvSpPr>
            <p:spPr>
              <a:xfrm>
                <a:off x="7255083" y="3699764"/>
                <a:ext cx="1345387" cy="1194502"/>
              </a:xfrm>
              <a:custGeom>
                <a:avLst/>
                <a:gdLst>
                  <a:gd name="connsiteX0" fmla="*/ 0 w 1562100"/>
                  <a:gd name="connsiteY0" fmla="*/ 819150 h 1314450"/>
                  <a:gd name="connsiteX1" fmla="*/ 257175 w 1562100"/>
                  <a:gd name="connsiteY1" fmla="*/ 1314450 h 1314450"/>
                  <a:gd name="connsiteX2" fmla="*/ 1562100 w 1562100"/>
                  <a:gd name="connsiteY2" fmla="*/ 415925 h 1314450"/>
                  <a:gd name="connsiteX3" fmla="*/ 1308100 w 1562100"/>
                  <a:gd name="connsiteY3" fmla="*/ 0 h 1314450"/>
                  <a:gd name="connsiteX4" fmla="*/ 0 w 1562100"/>
                  <a:gd name="connsiteY4" fmla="*/ 819150 h 1314450"/>
                  <a:gd name="connsiteX0" fmla="*/ 0 w 1346200"/>
                  <a:gd name="connsiteY0" fmla="*/ 819150 h 1314450"/>
                  <a:gd name="connsiteX1" fmla="*/ 257175 w 1346200"/>
                  <a:gd name="connsiteY1" fmla="*/ 1314450 h 1314450"/>
                  <a:gd name="connsiteX2" fmla="*/ 1346200 w 1346200"/>
                  <a:gd name="connsiteY2" fmla="*/ 561975 h 1314450"/>
                  <a:gd name="connsiteX3" fmla="*/ 1308100 w 1346200"/>
                  <a:gd name="connsiteY3" fmla="*/ 0 h 1314450"/>
                  <a:gd name="connsiteX4" fmla="*/ 0 w 1346200"/>
                  <a:gd name="connsiteY4" fmla="*/ 819150 h 1314450"/>
                  <a:gd name="connsiteX0" fmla="*/ 0 w 1346200"/>
                  <a:gd name="connsiteY0" fmla="*/ 701675 h 1196975"/>
                  <a:gd name="connsiteX1" fmla="*/ 257175 w 1346200"/>
                  <a:gd name="connsiteY1" fmla="*/ 1196975 h 1196975"/>
                  <a:gd name="connsiteX2" fmla="*/ 1346200 w 1346200"/>
                  <a:gd name="connsiteY2" fmla="*/ 444500 h 1196975"/>
                  <a:gd name="connsiteX3" fmla="*/ 1127125 w 1346200"/>
                  <a:gd name="connsiteY3" fmla="*/ 0 h 1196975"/>
                  <a:gd name="connsiteX4" fmla="*/ 0 w 1346200"/>
                  <a:gd name="connsiteY4" fmla="*/ 701675 h 1196975"/>
                  <a:gd name="connsiteX0" fmla="*/ 0 w 1346200"/>
                  <a:gd name="connsiteY0" fmla="*/ 701675 h 1203325"/>
                  <a:gd name="connsiteX1" fmla="*/ 247650 w 1346200"/>
                  <a:gd name="connsiteY1" fmla="*/ 1203325 h 1203325"/>
                  <a:gd name="connsiteX2" fmla="*/ 1346200 w 1346200"/>
                  <a:gd name="connsiteY2" fmla="*/ 444500 h 1203325"/>
                  <a:gd name="connsiteX3" fmla="*/ 1127125 w 1346200"/>
                  <a:gd name="connsiteY3" fmla="*/ 0 h 1203325"/>
                  <a:gd name="connsiteX4" fmla="*/ 0 w 1346200"/>
                  <a:gd name="connsiteY4" fmla="*/ 701675 h 1203325"/>
                  <a:gd name="connsiteX0" fmla="*/ 0 w 1346200"/>
                  <a:gd name="connsiteY0" fmla="*/ 701675 h 1206500"/>
                  <a:gd name="connsiteX1" fmla="*/ 244475 w 1346200"/>
                  <a:gd name="connsiteY1" fmla="*/ 1206500 h 1206500"/>
                  <a:gd name="connsiteX2" fmla="*/ 1346200 w 1346200"/>
                  <a:gd name="connsiteY2" fmla="*/ 444500 h 1206500"/>
                  <a:gd name="connsiteX3" fmla="*/ 1127125 w 1346200"/>
                  <a:gd name="connsiteY3" fmla="*/ 0 h 1206500"/>
                  <a:gd name="connsiteX4" fmla="*/ 0 w 1346200"/>
                  <a:gd name="connsiteY4" fmla="*/ 701675 h 1206500"/>
                  <a:gd name="connsiteX0" fmla="*/ 0 w 1358900"/>
                  <a:gd name="connsiteY0" fmla="*/ 717550 h 1206500"/>
                  <a:gd name="connsiteX1" fmla="*/ 257175 w 1358900"/>
                  <a:gd name="connsiteY1" fmla="*/ 1206500 h 1206500"/>
                  <a:gd name="connsiteX2" fmla="*/ 1358900 w 1358900"/>
                  <a:gd name="connsiteY2" fmla="*/ 444500 h 1206500"/>
                  <a:gd name="connsiteX3" fmla="*/ 1139825 w 1358900"/>
                  <a:gd name="connsiteY3" fmla="*/ 0 h 1206500"/>
                  <a:gd name="connsiteX4" fmla="*/ 0 w 1358900"/>
                  <a:gd name="connsiteY4" fmla="*/ 717550 h 120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900" h="1206500">
                    <a:moveTo>
                      <a:pt x="0" y="717550"/>
                    </a:moveTo>
                    <a:lnTo>
                      <a:pt x="257175" y="1206500"/>
                    </a:lnTo>
                    <a:lnTo>
                      <a:pt x="1358900" y="444500"/>
                    </a:lnTo>
                    <a:lnTo>
                      <a:pt x="1139825" y="0"/>
                    </a:lnTo>
                    <a:lnTo>
                      <a:pt x="0" y="717550"/>
                    </a:lnTo>
                    <a:close/>
                  </a:path>
                </a:pathLst>
              </a:custGeom>
              <a:solidFill>
                <a:srgbClr val="FF0000">
                  <a:alpha val="36863"/>
                </a:srgbClr>
              </a:solidFill>
              <a:ln>
                <a:solidFill>
                  <a:srgbClr val="FF0000">
                    <a:alpha val="12941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6C1B4FD-9D70-448D-8207-10F26424DBE4}"/>
                  </a:ext>
                </a:extLst>
              </p:cNvPr>
              <p:cNvGrpSpPr/>
              <p:nvPr/>
            </p:nvGrpSpPr>
            <p:grpSpPr>
              <a:xfrm>
                <a:off x="7578320" y="3931092"/>
                <a:ext cx="729069" cy="621237"/>
                <a:chOff x="7505700" y="4742805"/>
                <a:chExt cx="736392" cy="627477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E3A60E3-0C7D-445B-BC2D-F4E8D853EF83}"/>
                    </a:ext>
                  </a:extLst>
                </p:cNvPr>
                <p:cNvCxnSpPr/>
                <p:nvPr/>
              </p:nvCxnSpPr>
              <p:spPr>
                <a:xfrm>
                  <a:off x="7505700" y="5112403"/>
                  <a:ext cx="152400" cy="257879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3BA815B4-9411-4F7D-8E52-42698924BE88}"/>
                    </a:ext>
                  </a:extLst>
                </p:cNvPr>
                <p:cNvCxnSpPr/>
                <p:nvPr/>
              </p:nvCxnSpPr>
              <p:spPr>
                <a:xfrm>
                  <a:off x="7817014" y="4894001"/>
                  <a:ext cx="152400" cy="257879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B90CBBD8-5248-47E8-88B4-541B1EE43064}"/>
                    </a:ext>
                  </a:extLst>
                </p:cNvPr>
                <p:cNvCxnSpPr/>
                <p:nvPr/>
              </p:nvCxnSpPr>
              <p:spPr>
                <a:xfrm>
                  <a:off x="8089692" y="4742805"/>
                  <a:ext cx="152400" cy="257879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749A740-D14F-40DF-A933-508A84882B43}"/>
                  </a:ext>
                </a:extLst>
              </p:cNvPr>
              <p:cNvGrpSpPr/>
              <p:nvPr/>
            </p:nvGrpSpPr>
            <p:grpSpPr>
              <a:xfrm>
                <a:off x="7512308" y="4198561"/>
                <a:ext cx="883633" cy="592504"/>
                <a:chOff x="7439025" y="5012960"/>
                <a:chExt cx="892508" cy="598455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3D3A3317-B690-4992-A191-E27070BF8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39025" y="5451006"/>
                  <a:ext cx="241841" cy="160409"/>
                </a:xfrm>
                <a:prstGeom prst="straightConnector1">
                  <a:avLst/>
                </a:prstGeom>
                <a:ln>
                  <a:solidFill>
                    <a:srgbClr val="66FF3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F21579E3-6D63-47EC-9192-8C003D7E04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89692" y="5012960"/>
                  <a:ext cx="241841" cy="160409"/>
                </a:xfrm>
                <a:prstGeom prst="straightConnector1">
                  <a:avLst/>
                </a:prstGeom>
                <a:ln>
                  <a:solidFill>
                    <a:srgbClr val="66FF3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841FD6-315E-4408-8C63-6B9F4DD6A156}"/>
              </a:ext>
            </a:extLst>
          </p:cNvPr>
          <p:cNvGrpSpPr/>
          <p:nvPr/>
        </p:nvGrpSpPr>
        <p:grpSpPr>
          <a:xfrm>
            <a:off x="-8467" y="5902766"/>
            <a:ext cx="3533942" cy="955853"/>
            <a:chOff x="0" y="5902766"/>
            <a:chExt cx="3471334" cy="93891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F334F13-EA8C-431B-ADE2-635C469E5B73}"/>
                </a:ext>
              </a:extLst>
            </p:cNvPr>
            <p:cNvGrpSpPr/>
            <p:nvPr/>
          </p:nvGrpSpPr>
          <p:grpSpPr>
            <a:xfrm>
              <a:off x="0" y="5902766"/>
              <a:ext cx="3470578" cy="938919"/>
              <a:chOff x="505691" y="5740541"/>
              <a:chExt cx="3027219" cy="818974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3FA09104-736D-4AB3-B617-17DD2AC9F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691" y="6181863"/>
                <a:ext cx="2370368" cy="377652"/>
              </a:xfrm>
              <a:prstGeom prst="rect">
                <a:avLst/>
              </a:prstGeom>
            </p:spPr>
          </p:pic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3983C24-3596-49AD-B0BB-3FC793D3E686}"/>
                  </a:ext>
                </a:extLst>
              </p:cNvPr>
              <p:cNvGrpSpPr/>
              <p:nvPr/>
            </p:nvGrpSpPr>
            <p:grpSpPr>
              <a:xfrm>
                <a:off x="505691" y="5740541"/>
                <a:ext cx="3027219" cy="536489"/>
                <a:chOff x="505691" y="4509153"/>
                <a:chExt cx="9975515" cy="1767878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FCF8B19-5E01-4F6E-AD0E-963EEB35E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9301" y="4509153"/>
                  <a:ext cx="9961905" cy="1752381"/>
                </a:xfrm>
                <a:prstGeom prst="rect">
                  <a:avLst/>
                </a:prstGeom>
              </p:spPr>
            </p:pic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7F73B05-312F-473E-8818-D3C266F2A00C}"/>
                    </a:ext>
                  </a:extLst>
                </p:cNvPr>
                <p:cNvSpPr/>
                <p:nvPr/>
              </p:nvSpPr>
              <p:spPr>
                <a:xfrm>
                  <a:off x="505691" y="6027696"/>
                  <a:ext cx="6673525" cy="2493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B795412-656B-4C01-8F4C-DF361DA27769}"/>
                </a:ext>
              </a:extLst>
            </p:cNvPr>
            <p:cNvSpPr/>
            <p:nvPr/>
          </p:nvSpPr>
          <p:spPr>
            <a:xfrm>
              <a:off x="2624667" y="6425690"/>
              <a:ext cx="846667" cy="415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AAE4870-2C4E-4432-8561-A5D271E9CC27}"/>
              </a:ext>
            </a:extLst>
          </p:cNvPr>
          <p:cNvSpPr txBox="1">
            <a:spLocks/>
          </p:cNvSpPr>
          <p:nvPr/>
        </p:nvSpPr>
        <p:spPr>
          <a:xfrm>
            <a:off x="360219" y="171536"/>
            <a:ext cx="10058400" cy="783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The Structural Frame concept</a:t>
            </a:r>
          </a:p>
        </p:txBody>
      </p:sp>
    </p:spTree>
    <p:extLst>
      <p:ext uri="{BB962C8B-B14F-4D97-AF65-F5344CB8AC3E}">
        <p14:creationId xmlns:p14="http://schemas.microsoft.com/office/powerpoint/2010/main" val="27257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.pptx" id="{F5E351C9-54D1-403C-8819-679D8CB335D0}" vid="{5BBBA023-62E6-41F4-8EDD-5F47D996ED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.pptx" id="{F5E351C9-54D1-403C-8819-679D8CB335D0}" vid="{5BBBA023-62E6-41F4-8EDD-5F47D996ED5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916</Words>
  <Application>Microsoft Office PowerPoint</Application>
  <PresentationFormat>Widescreen</PresentationFormat>
  <Paragraphs>216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Retrospect</vt:lpstr>
      <vt:lpstr>Office Theme</vt:lpstr>
      <vt:lpstr>2_Retrospect</vt:lpstr>
      <vt:lpstr>PowerPoint Presentation</vt:lpstr>
      <vt:lpstr>PowerPoint Presentation</vt:lpstr>
      <vt:lpstr>PowerPoint Presentation</vt:lpstr>
      <vt:lpstr>PowerPoint Presentation</vt:lpstr>
      <vt:lpstr>Loop – Why a new platform?</vt:lpstr>
      <vt:lpstr>map2loop - Data Pre-Processing &amp; input</vt:lpstr>
      <vt:lpstr>map2loop - Data Pre-Processing &amp; input</vt:lpstr>
      <vt:lpstr>Automation of Geological Digital Twin(s)</vt:lpstr>
      <vt:lpstr>PowerPoint Presentation</vt:lpstr>
      <vt:lpstr>The Fault Frame</vt:lpstr>
      <vt:lpstr>The Fault Frame</vt:lpstr>
      <vt:lpstr>Intrusion Structural Frame</vt:lpstr>
      <vt:lpstr>Intrusion Structural Frame</vt:lpstr>
      <vt:lpstr>Intrusion Structural Frame</vt:lpstr>
      <vt:lpstr>Fold structural frame</vt:lpstr>
      <vt:lpstr>Time-aware Geometrical modelling – combining structural frames</vt:lpstr>
      <vt:lpstr>PowerPoint Presentation</vt:lpstr>
      <vt:lpstr>Proof of concept - Bayesian LoopStructural</vt:lpstr>
      <vt:lpstr>Inverting for geometry</vt:lpstr>
      <vt:lpstr>Inverting for geometry</vt:lpstr>
      <vt:lpstr>Inverting for geometry</vt:lpstr>
      <vt:lpstr>Reducing the Mining Footprint </vt:lpstr>
      <vt:lpstr>Reducing the Mining Footprint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Yohan de Rose</dc:creator>
  <cp:lastModifiedBy>Laurent Ailleres</cp:lastModifiedBy>
  <cp:revision>256</cp:revision>
  <dcterms:created xsi:type="dcterms:W3CDTF">2019-11-06T00:42:50Z</dcterms:created>
  <dcterms:modified xsi:type="dcterms:W3CDTF">2023-05-25T01:42:41Z</dcterms:modified>
</cp:coreProperties>
</file>